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  <p:sldMasterId id="2147483663" r:id="rId2"/>
  </p:sldMasterIdLst>
  <p:notesMasterIdLst>
    <p:notesMasterId r:id="rId56"/>
  </p:notesMasterIdLst>
  <p:handoutMasterIdLst>
    <p:handoutMasterId r:id="rId57"/>
  </p:handoutMasterIdLst>
  <p:sldIdLst>
    <p:sldId id="259" r:id="rId3"/>
    <p:sldId id="408" r:id="rId4"/>
    <p:sldId id="425" r:id="rId5"/>
    <p:sldId id="373" r:id="rId6"/>
    <p:sldId id="426" r:id="rId7"/>
    <p:sldId id="374" r:id="rId8"/>
    <p:sldId id="431" r:id="rId9"/>
    <p:sldId id="270" r:id="rId10"/>
    <p:sldId id="375" r:id="rId11"/>
    <p:sldId id="376" r:id="rId12"/>
    <p:sldId id="315" r:id="rId13"/>
    <p:sldId id="390" r:id="rId14"/>
    <p:sldId id="393" r:id="rId15"/>
    <p:sldId id="391" r:id="rId16"/>
    <p:sldId id="392" r:id="rId17"/>
    <p:sldId id="394" r:id="rId18"/>
    <p:sldId id="395" r:id="rId19"/>
    <p:sldId id="396" r:id="rId20"/>
    <p:sldId id="432" r:id="rId21"/>
    <p:sldId id="397" r:id="rId22"/>
    <p:sldId id="398" r:id="rId23"/>
    <p:sldId id="399" r:id="rId24"/>
    <p:sldId id="401" r:id="rId25"/>
    <p:sldId id="402" r:id="rId26"/>
    <p:sldId id="428" r:id="rId27"/>
    <p:sldId id="378" r:id="rId28"/>
    <p:sldId id="377" r:id="rId29"/>
    <p:sldId id="427" r:id="rId30"/>
    <p:sldId id="422" r:id="rId31"/>
    <p:sldId id="423" r:id="rId32"/>
    <p:sldId id="386" r:id="rId33"/>
    <p:sldId id="379" r:id="rId34"/>
    <p:sldId id="381" r:id="rId35"/>
    <p:sldId id="420" r:id="rId36"/>
    <p:sldId id="421" r:id="rId37"/>
    <p:sldId id="429" r:id="rId38"/>
    <p:sldId id="414" r:id="rId39"/>
    <p:sldId id="415" r:id="rId40"/>
    <p:sldId id="382" r:id="rId41"/>
    <p:sldId id="383" r:id="rId42"/>
    <p:sldId id="340" r:id="rId43"/>
    <p:sldId id="385" r:id="rId44"/>
    <p:sldId id="387" r:id="rId45"/>
    <p:sldId id="388" r:id="rId46"/>
    <p:sldId id="389" r:id="rId47"/>
    <p:sldId id="430" r:id="rId48"/>
    <p:sldId id="404" r:id="rId49"/>
    <p:sldId id="346" r:id="rId50"/>
    <p:sldId id="419" r:id="rId51"/>
    <p:sldId id="347" r:id="rId52"/>
    <p:sldId id="348" r:id="rId53"/>
    <p:sldId id="349" r:id="rId54"/>
    <p:sldId id="424" r:id="rId5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96">
          <p15:clr>
            <a:srgbClr val="A4A3A4"/>
          </p15:clr>
        </p15:guide>
        <p15:guide id="4" pos="339">
          <p15:clr>
            <a:srgbClr val="A4A3A4"/>
          </p15:clr>
        </p15:guide>
        <p15:guide id="5" orient="horz" pos="3337">
          <p15:clr>
            <a:srgbClr val="A4A3A4"/>
          </p15:clr>
        </p15:guide>
        <p15:guide id="6" orient="horz" pos="1862">
          <p15:clr>
            <a:srgbClr val="A4A3A4"/>
          </p15:clr>
        </p15:guide>
        <p15:guide id="7" pos="969">
          <p15:clr>
            <a:srgbClr val="A4A3A4"/>
          </p15:clr>
        </p15:guide>
        <p15:guide id="8" pos="2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8060A"/>
    <a:srgbClr val="6608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99" autoAdjust="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360" y="-112"/>
      </p:cViewPr>
      <p:guideLst>
        <p:guide orient="horz" pos="2160"/>
        <p:guide orient="horz" pos="296"/>
        <p:guide orient="horz" pos="3337"/>
        <p:guide orient="horz" pos="1862"/>
        <p:guide pos="2880"/>
        <p:guide pos="339"/>
        <p:guide pos="969"/>
        <p:guide pos="28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micasey:Desktop:Memnon_IU_numbers_contract_2014092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micasey:Desktop:Memnon_IU_numbers_contract_201409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Sheet1!$A$2:$A$11</c:f>
              <c:strCache>
                <c:ptCount val="10"/>
                <c:pt idx="0">
                  <c:v>CD-R</c:v>
                </c:pt>
                <c:pt idx="1">
                  <c:v>Open Reel</c:v>
                </c:pt>
                <c:pt idx="2">
                  <c:v>Audiocassette</c:v>
                </c:pt>
                <c:pt idx="3">
                  <c:v>Commercial LP disc</c:v>
                </c:pt>
                <c:pt idx="4">
                  <c:v>Commercial 78 rpm disc</c:v>
                </c:pt>
                <c:pt idx="5">
                  <c:v>Commercial 45 rpm disc</c:v>
                </c:pt>
                <c:pt idx="6">
                  <c:v>Lacquer, Aluminum</c:v>
                </c:pt>
                <c:pt idx="7">
                  <c:v>Cylinders</c:v>
                </c:pt>
                <c:pt idx="8">
                  <c:v>Wires</c:v>
                </c:pt>
                <c:pt idx="9">
                  <c:v>DAT (Digital Audio Tape)</c:v>
                </c:pt>
              </c:strCache>
            </c:strRef>
          </c:cat>
          <c:val>
            <c:numRef>
              <c:f>Sheet1!$B$2:$B$11</c:f>
              <c:numCache>
                <c:formatCode>#,##0</c:formatCode>
                <c:ptCount val="10"/>
                <c:pt idx="0">
                  <c:v>13850.0</c:v>
                </c:pt>
                <c:pt idx="1">
                  <c:v>66520.0</c:v>
                </c:pt>
                <c:pt idx="2">
                  <c:v>26114.0</c:v>
                </c:pt>
                <c:pt idx="3">
                  <c:v>30800.0</c:v>
                </c:pt>
                <c:pt idx="4">
                  <c:v>39626.0</c:v>
                </c:pt>
                <c:pt idx="5">
                  <c:v>4210.0</c:v>
                </c:pt>
                <c:pt idx="6">
                  <c:v>8538.0</c:v>
                </c:pt>
                <c:pt idx="7">
                  <c:v>6957.0</c:v>
                </c:pt>
                <c:pt idx="8" formatCode="General">
                  <c:v>254.0</c:v>
                </c:pt>
                <c:pt idx="9">
                  <c:v>10176.0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3474552"/>
        <c:axId val="-2143471480"/>
      </c:barChart>
      <c:catAx>
        <c:axId val="-214347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43471480"/>
        <c:crosses val="autoZero"/>
        <c:auto val="1"/>
        <c:lblAlgn val="ctr"/>
        <c:lblOffset val="100"/>
        <c:noMultiLvlLbl val="0"/>
      </c:catAx>
      <c:valAx>
        <c:axId val="-214347148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-21434745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Sheet1!$A$13:$A$20</c:f>
              <c:strCache>
                <c:ptCount val="8"/>
                <c:pt idx="0">
                  <c:v>Betacam SP</c:v>
                </c:pt>
                <c:pt idx="1">
                  <c:v>1"</c:v>
                </c:pt>
                <c:pt idx="2">
                  <c:v>1/2"</c:v>
                </c:pt>
                <c:pt idx="3">
                  <c:v>U-matic</c:v>
                </c:pt>
                <c:pt idx="4">
                  <c:v>VHS</c:v>
                </c:pt>
                <c:pt idx="5">
                  <c:v>Betamax</c:v>
                </c:pt>
                <c:pt idx="6">
                  <c:v>Hi8</c:v>
                </c:pt>
                <c:pt idx="7">
                  <c:v>8mm</c:v>
                </c:pt>
              </c:strCache>
            </c:strRef>
          </c:cat>
          <c:val>
            <c:numRef>
              <c:f>Sheet1!$B$13:$B$20</c:f>
              <c:numCache>
                <c:formatCode>#,##0</c:formatCode>
                <c:ptCount val="8"/>
                <c:pt idx="0">
                  <c:v>23869.0</c:v>
                </c:pt>
                <c:pt idx="1">
                  <c:v>4920.0</c:v>
                </c:pt>
                <c:pt idx="2">
                  <c:v>361.0</c:v>
                </c:pt>
                <c:pt idx="3">
                  <c:v>14756.0</c:v>
                </c:pt>
                <c:pt idx="4">
                  <c:v>39866.0</c:v>
                </c:pt>
                <c:pt idx="5" formatCode="General">
                  <c:v>720.0</c:v>
                </c:pt>
                <c:pt idx="6" formatCode="General">
                  <c:v>302.0</c:v>
                </c:pt>
                <c:pt idx="7" formatCode="General">
                  <c:v>145.0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3355944"/>
        <c:axId val="-2143351400"/>
      </c:barChart>
      <c:catAx>
        <c:axId val="-2143355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143351400"/>
        <c:crosses val="autoZero"/>
        <c:auto val="1"/>
        <c:lblAlgn val="ctr"/>
        <c:lblOffset val="100"/>
        <c:noMultiLvlLbl val="0"/>
      </c:catAx>
      <c:valAx>
        <c:axId val="-214335140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-21433559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>
          <a:solidFill>
            <a:srgbClr val="FFFFFF"/>
          </a:solidFill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00A45A-143F-014E-B71C-62AB0C0F0DC5}" type="datetimeFigureOut">
              <a:rPr lang="en-US" smtClean="0"/>
              <a:t>5/13/16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B4AD61B-90BF-8946-9859-55BD82121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909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D910E4-F747-994D-9EA6-DF0C9AC5BD76}" type="datetimeFigureOut">
              <a:rPr lang="en-US" smtClean="0"/>
              <a:t>5/13/16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AF7740-18BE-A14F-B18B-3ECD47F85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716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86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621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F2FD-B188-4202-A15D-C254B9AE31D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81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61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28559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86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1541102" y="1161552"/>
            <a:ext cx="7666788" cy="5696447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Drag picture here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647825" y="277091"/>
            <a:ext cx="7380288" cy="738909"/>
          </a:xfrm>
        </p:spPr>
        <p:txBody>
          <a:bodyPr/>
          <a:lstStyle>
            <a:lvl1pPr>
              <a:defRPr>
                <a:latin typeface="BentonSans Black"/>
                <a:cs typeface="BentonSans Black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21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59442"/>
            <a:ext cx="3008313" cy="45667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31533" y="6297083"/>
            <a:ext cx="4080934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INDIANA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6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7109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31533" y="6297083"/>
            <a:ext cx="4080934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INDIANA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8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31533" y="6297083"/>
            <a:ext cx="4080934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696464"/>
                </a:solidFill>
              </a:rPr>
              <a:t>INDIANA UNIVERSITY</a:t>
            </a:r>
            <a:endParaRPr lang="en-US" dirty="0">
              <a:solidFill>
                <a:srgbClr val="696464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254FDB-00A4-407F-BFA8-48AEF8D46F0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756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97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1pPr>
            <a:lvl2pPr marL="44950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99010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34851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798021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247527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697032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3146538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59604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sz="1235" i="1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INDIANA UNIVERSITY</a:t>
            </a:r>
            <a:endParaRPr lang="en-US" sz="1235" i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00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206570" y="2461549"/>
            <a:ext cx="4711159" cy="1386230"/>
          </a:xfrm>
          <a:prstGeom prst="rect">
            <a:avLst/>
          </a:prstGeom>
        </p:spPr>
        <p:txBody>
          <a:bodyPr lIns="76746" tIns="38373" rIns="76746" bIns="38373"/>
          <a:lstStyle>
            <a:lvl1pPr>
              <a:defRPr sz="3400" spc="-126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791810" y="0"/>
            <a:ext cx="1870675" cy="6858000"/>
          </a:xfrm>
          <a:prstGeom prst="rect">
            <a:avLst/>
          </a:prstGeom>
          <a:solidFill>
            <a:srgbClr val="5E0A0F"/>
          </a:solidFill>
          <a:ln>
            <a:solidFill>
              <a:srgbClr val="5E0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46" tIns="38373" rIns="76746" bIns="38373" rtlCol="0" anchor="ctr"/>
          <a:lstStyle/>
          <a:p>
            <a:pPr algn="ctr" defTabSz="914140"/>
            <a:endParaRPr kumimoji="1" lang="en-GB">
              <a:solidFill>
                <a:prstClr val="white"/>
              </a:solidFill>
              <a:latin typeface="SST"/>
              <a:ea typeface="SST Japanese Pro Regular"/>
            </a:endParaRPr>
          </a:p>
        </p:txBody>
      </p:sp>
      <p:pic>
        <p:nvPicPr>
          <p:cNvPr id="15" name="図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48" y="6238070"/>
            <a:ext cx="863101" cy="287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660" y="499948"/>
            <a:ext cx="1434600" cy="790502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206570" y="4098859"/>
            <a:ext cx="4715966" cy="535137"/>
          </a:xfrm>
          <a:prstGeom prst="rect">
            <a:avLst/>
          </a:prstGeom>
        </p:spPr>
        <p:txBody>
          <a:bodyPr lIns="76746" tIns="38373" rIns="76746" bIns="38373"/>
          <a:lstStyle>
            <a:lvl1pPr marL="0" indent="0">
              <a:buNone/>
              <a:defRPr sz="17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 smtClean="0"/>
              <a:t>&lt;Presenter/Data&gt;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3543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6447689"/>
            <a:ext cx="9144001" cy="410311"/>
          </a:xfrm>
          <a:prstGeom prst="rect">
            <a:avLst/>
          </a:prstGeom>
          <a:solidFill>
            <a:srgbClr val="5E0A0F"/>
          </a:solidFill>
          <a:ln>
            <a:solidFill>
              <a:srgbClr val="5E0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46" tIns="38373" rIns="76746" bIns="38373" rtlCol="0" anchor="ctr"/>
          <a:lstStyle/>
          <a:p>
            <a:pPr algn="ctr" defTabSz="914140"/>
            <a:endParaRPr kumimoji="1" lang="en-GB">
              <a:solidFill>
                <a:prstClr val="white"/>
              </a:solidFill>
              <a:latin typeface="SST"/>
              <a:ea typeface="SST Japanese Pro Regular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39" y="6513507"/>
            <a:ext cx="909019" cy="32392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02104" y="1175385"/>
            <a:ext cx="8530277" cy="5067215"/>
          </a:xfrm>
          <a:prstGeom prst="rect">
            <a:avLst/>
          </a:prstGeom>
        </p:spPr>
        <p:txBody>
          <a:bodyPr lIns="76746" tIns="38373" rIns="76746" bIns="38373"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7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スライド番号プレースホルダー 4"/>
          <p:cNvSpPr txBox="1">
            <a:spLocks/>
          </p:cNvSpPr>
          <p:nvPr userDrawn="1"/>
        </p:nvSpPr>
        <p:spPr>
          <a:xfrm>
            <a:off x="8473425" y="6549629"/>
            <a:ext cx="431550" cy="197102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ja-JP" sz="800" b="1" dirty="0" smtClean="0">
                <a:solidFill>
                  <a:prstClr val="white"/>
                </a:solidFill>
                <a:latin typeface="Arial" panose="020B0604020202020204" pitchFamily="34" charset="0"/>
                <a:ea typeface="SST Japanese Pro Regular"/>
                <a:cs typeface="Arial" panose="020B0604020202020204" pitchFamily="34" charset="0"/>
              </a:rPr>
              <a:t>Page </a:t>
            </a:r>
            <a:fld id="{E8DCCDAA-6D69-46E7-B759-71F91EA5148B}" type="slidenum">
              <a:rPr lang="ja-JP" altLang="en-US" sz="800" b="1" smtClean="0">
                <a:solidFill>
                  <a:prstClr val="white"/>
                </a:solidFill>
                <a:latin typeface="Arial" panose="020B0604020202020204" pitchFamily="34" charset="0"/>
                <a:ea typeface="SST Japanese Pro Regular"/>
                <a:cs typeface="Arial" panose="020B0604020202020204" pitchFamily="34" charset="0"/>
              </a:rPr>
              <a:pPr/>
              <a:t>‹#›</a:t>
            </a:fld>
            <a:endParaRPr lang="ja-JP" altLang="en-US" sz="800" b="1" dirty="0">
              <a:solidFill>
                <a:prstClr val="white"/>
              </a:solidFill>
              <a:latin typeface="Arial" panose="020B0604020202020204" pitchFamily="34" charset="0"/>
              <a:ea typeface="SST Japanese Pro Regular"/>
              <a:cs typeface="Arial" panose="020B0604020202020204" pitchFamily="34" charset="0"/>
            </a:endParaRPr>
          </a:p>
        </p:txBody>
      </p:sp>
      <p:sp>
        <p:nvSpPr>
          <p:cNvPr id="8" name="フッター プレースホルダー 3"/>
          <p:cNvSpPr txBox="1">
            <a:spLocks/>
          </p:cNvSpPr>
          <p:nvPr userDrawn="1"/>
        </p:nvSpPr>
        <p:spPr>
          <a:xfrm>
            <a:off x="1219150" y="6540205"/>
            <a:ext cx="3398460" cy="215950"/>
          </a:xfrm>
          <a:prstGeom prst="rect">
            <a:avLst/>
          </a:prstGeom>
        </p:spPr>
        <p:txBody>
          <a:bodyPr wrap="square" lIns="60421" tIns="0" rIns="60421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3673"/>
            <a:r>
              <a:rPr lang="en-US" altLang="ja-JP" sz="800" dirty="0" smtClean="0">
                <a:solidFill>
                  <a:prstClr val="white"/>
                </a:solidFill>
                <a:latin typeface="Arial" panose="020B0604020202020204" pitchFamily="34" charset="0"/>
                <a:ea typeface="SST Japanese Pro Regular" pitchFamily="34" charset="-128"/>
                <a:cs typeface="Arial" panose="020B0604020202020204" pitchFamily="34" charset="0"/>
              </a:rPr>
              <a:t>Copyright © 2015 Memnon – a Sony Company. All Rights Reserved.</a:t>
            </a:r>
            <a:endParaRPr lang="en-US" altLang="ja-JP" sz="800" dirty="0">
              <a:solidFill>
                <a:prstClr val="white"/>
              </a:solidFill>
              <a:latin typeface="Arial" panose="020B0604020202020204" pitchFamily="34" charset="0"/>
              <a:ea typeface="SST Japanese Pro Regular" pitchFamily="34" charset="-128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02105" y="349854"/>
            <a:ext cx="8530277" cy="552323"/>
          </a:xfrm>
          <a:prstGeom prst="rect">
            <a:avLst/>
          </a:prstGeom>
        </p:spPr>
        <p:txBody>
          <a:bodyPr lIns="0" tIns="38373" rIns="76746" bIns="38373"/>
          <a:lstStyle>
            <a:lvl1pPr>
              <a:defRPr sz="2400" b="0" spc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0576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 flipH="1">
            <a:off x="1078875" y="0"/>
            <a:ext cx="8065125" cy="6858000"/>
          </a:xfrm>
          <a:prstGeom prst="rect">
            <a:avLst/>
          </a:prstGeom>
          <a:solidFill>
            <a:srgbClr val="5E0A0F"/>
          </a:solidFill>
          <a:ln>
            <a:solidFill>
              <a:srgbClr val="5E0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46" tIns="38373" rIns="76746" bIns="38373" rtlCol="0" anchor="ctr"/>
          <a:lstStyle/>
          <a:p>
            <a:pPr algn="ctr" defTabSz="914140"/>
            <a:endParaRPr kumimoji="1" lang="en-GB">
              <a:solidFill>
                <a:prstClr val="white"/>
              </a:solidFill>
              <a:latin typeface="SST"/>
              <a:ea typeface="SST Japanese Pro Regular"/>
            </a:endParaRPr>
          </a:p>
        </p:txBody>
      </p:sp>
      <p:pic>
        <p:nvPicPr>
          <p:cNvPr id="10" name="Picture 9" descr="Screen Clippin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530" y="6512396"/>
            <a:ext cx="929806" cy="284334"/>
          </a:xfrm>
          <a:prstGeom prst="rect">
            <a:avLst/>
          </a:prstGeom>
        </p:spPr>
      </p:pic>
      <p:sp>
        <p:nvSpPr>
          <p:cNvPr id="9" name="スライド番号プレースホルダー 4"/>
          <p:cNvSpPr txBox="1">
            <a:spLocks/>
          </p:cNvSpPr>
          <p:nvPr userDrawn="1"/>
        </p:nvSpPr>
        <p:spPr>
          <a:xfrm>
            <a:off x="8473425" y="6549629"/>
            <a:ext cx="431550" cy="197102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ja-JP" sz="800" b="1" dirty="0" smtClean="0">
                <a:solidFill>
                  <a:prstClr val="white"/>
                </a:solidFill>
                <a:latin typeface="Arial" panose="020B0604020202020204" pitchFamily="34" charset="0"/>
                <a:ea typeface="SST Japanese Pro Regular"/>
                <a:cs typeface="Arial" panose="020B0604020202020204" pitchFamily="34" charset="0"/>
              </a:rPr>
              <a:t>Page </a:t>
            </a:r>
            <a:fld id="{E8DCCDAA-6D69-46E7-B759-71F91EA5148B}" type="slidenum">
              <a:rPr lang="ja-JP" altLang="en-US" sz="800" b="1" smtClean="0">
                <a:solidFill>
                  <a:prstClr val="white"/>
                </a:solidFill>
                <a:latin typeface="Arial" panose="020B0604020202020204" pitchFamily="34" charset="0"/>
                <a:ea typeface="SST Japanese Pro Regular"/>
                <a:cs typeface="Arial" panose="020B0604020202020204" pitchFamily="34" charset="0"/>
              </a:rPr>
              <a:pPr/>
              <a:t>‹#›</a:t>
            </a:fld>
            <a:endParaRPr lang="ja-JP" altLang="en-US" sz="800" b="1" dirty="0">
              <a:solidFill>
                <a:prstClr val="white"/>
              </a:solidFill>
              <a:latin typeface="Arial" panose="020B0604020202020204" pitchFamily="34" charset="0"/>
              <a:ea typeface="SST Japanese Pro Regular"/>
              <a:cs typeface="Arial" panose="020B0604020202020204" pitchFamily="34" charset="0"/>
            </a:endParaRPr>
          </a:p>
        </p:txBody>
      </p:sp>
      <p:sp>
        <p:nvSpPr>
          <p:cNvPr id="12" name="フッター プレースホルダー 3"/>
          <p:cNvSpPr txBox="1">
            <a:spLocks/>
          </p:cNvSpPr>
          <p:nvPr userDrawn="1"/>
        </p:nvSpPr>
        <p:spPr>
          <a:xfrm>
            <a:off x="1219150" y="6540205"/>
            <a:ext cx="3398460" cy="215950"/>
          </a:xfrm>
          <a:prstGeom prst="rect">
            <a:avLst/>
          </a:prstGeom>
        </p:spPr>
        <p:txBody>
          <a:bodyPr wrap="square" lIns="60421" tIns="0" rIns="60421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3673"/>
            <a:r>
              <a:rPr lang="en-US" altLang="ja-JP" sz="800" dirty="0" smtClean="0">
                <a:solidFill>
                  <a:prstClr val="white"/>
                </a:solidFill>
                <a:latin typeface="Arial" panose="020B0604020202020204" pitchFamily="34" charset="0"/>
                <a:ea typeface="SST Japanese Pro Regular" pitchFamily="34" charset="-128"/>
                <a:cs typeface="Arial" panose="020B0604020202020204" pitchFamily="34" charset="0"/>
              </a:rPr>
              <a:t>Copyright © 2015 Memnon – a Sony Company. All Rights Reserved.</a:t>
            </a:r>
            <a:endParaRPr lang="en-US" altLang="ja-JP" sz="800" dirty="0">
              <a:solidFill>
                <a:prstClr val="white"/>
              </a:solidFill>
              <a:latin typeface="Arial" panose="020B0604020202020204" pitchFamily="34" charset="0"/>
              <a:ea typeface="SST Japanese Pro Regular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934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1078876" cy="6858000"/>
          </a:xfrm>
          <a:prstGeom prst="rect">
            <a:avLst/>
          </a:prstGeom>
          <a:solidFill>
            <a:srgbClr val="5E0A0F"/>
          </a:solidFill>
          <a:ln>
            <a:solidFill>
              <a:srgbClr val="5E0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46" tIns="38373" rIns="76746" bIns="38373" rtlCol="0" anchor="ctr"/>
          <a:lstStyle/>
          <a:p>
            <a:pPr algn="ctr" defTabSz="914140"/>
            <a:endParaRPr kumimoji="1" lang="en-GB">
              <a:solidFill>
                <a:prstClr val="white"/>
              </a:solidFill>
              <a:latin typeface="SST"/>
              <a:ea typeface="SST Japanese Pro Regular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39" y="6447689"/>
            <a:ext cx="909019" cy="32392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252730" y="1175385"/>
            <a:ext cx="7579651" cy="5067215"/>
          </a:xfrm>
          <a:prstGeom prst="rect">
            <a:avLst/>
          </a:prstGeom>
        </p:spPr>
        <p:txBody>
          <a:bodyPr lIns="76746" tIns="38373" rIns="76746" bIns="38373"/>
          <a:lstStyle>
            <a:lvl1pPr>
              <a:defRPr sz="20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7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スライド番号プレースホルダー 4"/>
          <p:cNvSpPr txBox="1">
            <a:spLocks/>
          </p:cNvSpPr>
          <p:nvPr userDrawn="1"/>
        </p:nvSpPr>
        <p:spPr>
          <a:xfrm>
            <a:off x="8616581" y="6511101"/>
            <a:ext cx="215800" cy="197102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CCDAA-6D69-46E7-B759-71F91EA5148B}" type="slidenum">
              <a:rPr lang="ja-JP" altLang="en-US" sz="800" b="1" smtClean="0">
                <a:solidFill>
                  <a:prstClr val="black"/>
                </a:solidFill>
                <a:latin typeface="Calibri" panose="020F0502020204030204" pitchFamily="34" charset="0"/>
                <a:ea typeface="SST Japanese Pro Regular"/>
                <a:cs typeface="Calibri" panose="020F0502020204030204" pitchFamily="34" charset="0"/>
              </a:rPr>
              <a:pPr/>
              <a:t>‹#›</a:t>
            </a:fld>
            <a:endParaRPr lang="ja-JP" altLang="en-US" sz="800" b="1" dirty="0">
              <a:solidFill>
                <a:prstClr val="black"/>
              </a:solidFill>
              <a:latin typeface="Calibri" panose="020F0502020204030204" pitchFamily="34" charset="0"/>
              <a:ea typeface="SST Japanese Pro Regular"/>
              <a:cs typeface="Calibri" panose="020F0502020204030204" pitchFamily="34" charset="0"/>
            </a:endParaRPr>
          </a:p>
        </p:txBody>
      </p:sp>
      <p:sp>
        <p:nvSpPr>
          <p:cNvPr id="8" name="フッター プレースホルダー 3"/>
          <p:cNvSpPr txBox="1">
            <a:spLocks/>
          </p:cNvSpPr>
          <p:nvPr userDrawn="1"/>
        </p:nvSpPr>
        <p:spPr>
          <a:xfrm>
            <a:off x="1219150" y="6501677"/>
            <a:ext cx="2157752" cy="215950"/>
          </a:xfrm>
          <a:prstGeom prst="rect">
            <a:avLst/>
          </a:prstGeom>
        </p:spPr>
        <p:txBody>
          <a:bodyPr wrap="square" lIns="60421" tIns="0" rIns="60421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83673"/>
            <a:r>
              <a:rPr lang="en-US" altLang="ja-JP" sz="800" dirty="0" smtClean="0">
                <a:solidFill>
                  <a:prstClr val="black"/>
                </a:solidFill>
                <a:latin typeface="Calibri" panose="020F0502020204030204" pitchFamily="34" charset="0"/>
                <a:ea typeface="SST Japanese Pro Regular" pitchFamily="34" charset="-128"/>
                <a:cs typeface="Calibri" panose="020F0502020204030204" pitchFamily="34" charset="0"/>
              </a:rPr>
              <a:t>Copyright 2015 Memnon </a:t>
            </a:r>
            <a:r>
              <a:rPr lang="en-US" altLang="ja-JP" sz="800" dirty="0" smtClean="0">
                <a:solidFill>
                  <a:prstClr val="black"/>
                </a:solidFill>
                <a:latin typeface="Arial" panose="020B0604020202020204" pitchFamily="34" charset="0"/>
                <a:ea typeface="SST Japanese Pro Regular" pitchFamily="34" charset="-128"/>
                <a:cs typeface="Arial" panose="020B0604020202020204" pitchFamily="34" charset="0"/>
              </a:rPr>
              <a:t>– a Sony Company</a:t>
            </a:r>
            <a:endParaRPr lang="en-US" altLang="ja-JP" sz="800" dirty="0">
              <a:solidFill>
                <a:prstClr val="black"/>
              </a:solidFill>
              <a:latin typeface="Calibri" panose="020F0502020204030204" pitchFamily="34" charset="0"/>
              <a:ea typeface="SST Japanese Pro Regular" pitchFamily="34" charset="-128"/>
              <a:cs typeface="Calibri" panose="020F050202020403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52730" y="349854"/>
            <a:ext cx="7579651" cy="552323"/>
          </a:xfrm>
          <a:prstGeom prst="rect">
            <a:avLst/>
          </a:prstGeom>
        </p:spPr>
        <p:txBody>
          <a:bodyPr lIns="76746" tIns="38373" rIns="76746" bIns="38373"/>
          <a:lstStyle>
            <a:lvl1pPr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219150" y="6347079"/>
            <a:ext cx="7660021" cy="0"/>
          </a:xfrm>
          <a:prstGeom prst="line">
            <a:avLst/>
          </a:prstGeom>
          <a:ln>
            <a:solidFill>
              <a:srgbClr val="5E0A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68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Title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 userDrawn="1"/>
        </p:nvPicPr>
        <p:blipFill>
          <a:blip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674512"/>
            <a:ext cx="6720396" cy="293578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70997" y="1052270"/>
            <a:ext cx="4519525" cy="1386230"/>
          </a:xfrm>
          <a:prstGeom prst="rect">
            <a:avLst/>
          </a:prstGeom>
        </p:spPr>
        <p:txBody>
          <a:bodyPr lIns="76746" tIns="38373" rIns="76746" bIns="38373"/>
          <a:lstStyle>
            <a:lvl1pPr>
              <a:defRPr sz="3400" spc="-126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791810" y="0"/>
            <a:ext cx="1870675" cy="6858000"/>
          </a:xfrm>
          <a:prstGeom prst="rect">
            <a:avLst/>
          </a:prstGeom>
          <a:solidFill>
            <a:srgbClr val="5E0A0F"/>
          </a:solidFill>
          <a:ln>
            <a:solidFill>
              <a:srgbClr val="5E0A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746" tIns="38373" rIns="76746" bIns="38373" rtlCol="0" anchor="ctr"/>
          <a:lstStyle/>
          <a:p>
            <a:pPr algn="ctr" defTabSz="914140"/>
            <a:endParaRPr kumimoji="1" lang="en-GB">
              <a:solidFill>
                <a:prstClr val="white"/>
              </a:solidFill>
              <a:latin typeface="SST"/>
              <a:ea typeface="SST Japanese Pro Regular"/>
            </a:endParaRPr>
          </a:p>
        </p:txBody>
      </p:sp>
      <p:pic>
        <p:nvPicPr>
          <p:cNvPr id="15" name="図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48" y="6238070"/>
            <a:ext cx="863101" cy="287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106" y="499949"/>
            <a:ext cx="1843379" cy="76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09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24" y="274575"/>
            <a:ext cx="8230552" cy="1142735"/>
          </a:xfrm>
          <a:prstGeom prst="rect">
            <a:avLst/>
          </a:prstGeom>
        </p:spPr>
        <p:txBody>
          <a:bodyPr lIns="76746" tIns="38373" rIns="76746" bIns="38373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37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add ENGAGING 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8242" y="1566334"/>
            <a:ext cx="6998558" cy="4275666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  <a:lvl2pPr>
              <a:defRPr>
                <a:solidFill>
                  <a:srgbClr val="FFFFFF"/>
                </a:solidFill>
                <a:latin typeface="+mn-lt"/>
              </a:defRPr>
            </a:lvl2pPr>
            <a:lvl3pPr>
              <a:defRPr>
                <a:solidFill>
                  <a:srgbClr val="FFFFFF"/>
                </a:solidFill>
                <a:latin typeface="+mn-lt"/>
              </a:defRPr>
            </a:lvl3pPr>
            <a:lvl4pPr>
              <a:defRPr>
                <a:solidFill>
                  <a:srgbClr val="FFFFFF"/>
                </a:solidFill>
                <a:latin typeface="+mn-lt"/>
              </a:defRPr>
            </a:lvl4pPr>
            <a:lvl5pPr>
              <a:defRPr>
                <a:solidFill>
                  <a:srgbClr val="FFFFFF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31533" y="6297083"/>
            <a:ext cx="40809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INDIANA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3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Middle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1" y="6426100"/>
            <a:ext cx="9143476" cy="4319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76736" tIns="38368" rIns="76736" bIns="38368" rtlCol="0" anchor="ctr"/>
          <a:lstStyle/>
          <a:p>
            <a:pPr algn="ctr" defTabSz="914140"/>
            <a:endParaRPr kumimoji="1" lang="ja-JP" altLang="en-US" sz="800">
              <a:solidFill>
                <a:srgbClr val="FFFFFF"/>
              </a:solidFill>
              <a:latin typeface="SST"/>
              <a:ea typeface="SST Japanese Pro Regular"/>
            </a:endParaRPr>
          </a:p>
        </p:txBody>
      </p:sp>
      <p:cxnSp>
        <p:nvCxnSpPr>
          <p:cNvPr id="21" name="直線コネクタ 20"/>
          <p:cNvCxnSpPr/>
          <p:nvPr userDrawn="1"/>
        </p:nvCxnSpPr>
        <p:spPr>
          <a:xfrm>
            <a:off x="1413051" y="6534063"/>
            <a:ext cx="0" cy="215974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タイトル 1"/>
          <p:cNvSpPr>
            <a:spLocks noGrp="1"/>
          </p:cNvSpPr>
          <p:nvPr>
            <p:ph type="title"/>
          </p:nvPr>
        </p:nvSpPr>
        <p:spPr bwMode="gray">
          <a:xfrm>
            <a:off x="323514" y="360281"/>
            <a:ext cx="8495785" cy="5396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18" name="コンテンツ プレースホルダ 6"/>
          <p:cNvSpPr>
            <a:spLocks noGrp="1"/>
          </p:cNvSpPr>
          <p:nvPr>
            <p:ph sz="quarter" idx="13"/>
          </p:nvPr>
        </p:nvSpPr>
        <p:spPr bwMode="gray">
          <a:xfrm>
            <a:off x="539982" y="1080839"/>
            <a:ext cx="8064038" cy="516452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54"/>
              </a:lnSpc>
              <a:spcBef>
                <a:spcPts val="0"/>
              </a:spcBef>
              <a:buFontTx/>
              <a:buNone/>
              <a:defRPr sz="2000" baseline="0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lnSpc>
                <a:spcPts val="2854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tx1"/>
                </a:solidFill>
                <a:latin typeface="+mj-ea"/>
                <a:ea typeface="+mj-ea"/>
              </a:defRPr>
            </a:lvl2pPr>
            <a:lvl3pPr>
              <a:lnSpc>
                <a:spcPts val="2854"/>
              </a:lnSpc>
              <a:spcBef>
                <a:spcPts val="0"/>
              </a:spcBef>
              <a:buFontTx/>
              <a:buNone/>
              <a:defRPr sz="1200" baseline="0">
                <a:solidFill>
                  <a:schemeClr val="tx1"/>
                </a:solidFill>
                <a:latin typeface="+mj-ea"/>
                <a:ea typeface="+mj-ea"/>
              </a:defRPr>
            </a:lvl3pPr>
            <a:lvl4pPr>
              <a:lnSpc>
                <a:spcPts val="2854"/>
              </a:lnSpc>
              <a:spcBef>
                <a:spcPts val="0"/>
              </a:spcBef>
              <a:buFontTx/>
              <a:buNone/>
              <a:defRPr sz="900" baseline="0">
                <a:solidFill>
                  <a:schemeClr val="tx1"/>
                </a:solidFill>
                <a:latin typeface="+mj-ea"/>
                <a:ea typeface="+mj-ea"/>
              </a:defRPr>
            </a:lvl4pPr>
            <a:lvl5pPr>
              <a:defRPr sz="800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  <a:endParaRPr lang="en-US" altLang="ja-JP" dirty="0" smtClean="0"/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60" y="6518091"/>
            <a:ext cx="785567" cy="262068"/>
          </a:xfrm>
          <a:prstGeom prst="rect">
            <a:avLst/>
          </a:prstGeom>
        </p:spPr>
      </p:pic>
      <p:sp>
        <p:nvSpPr>
          <p:cNvPr id="14" name="フッター プレースホルダー 3"/>
          <p:cNvSpPr txBox="1">
            <a:spLocks/>
          </p:cNvSpPr>
          <p:nvPr userDrawn="1"/>
        </p:nvSpPr>
        <p:spPr>
          <a:xfrm>
            <a:off x="6014754" y="6534075"/>
            <a:ext cx="2157752" cy="215950"/>
          </a:xfrm>
          <a:prstGeom prst="rect">
            <a:avLst/>
          </a:prstGeom>
        </p:spPr>
        <p:txBody>
          <a:bodyPr wrap="square" lIns="60421" tIns="0" rIns="60421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83673"/>
            <a:r>
              <a:rPr lang="en-US" altLang="ja-JP" sz="800" dirty="0" smtClean="0">
                <a:solidFill>
                  <a:prstClr val="white"/>
                </a:solidFill>
                <a:latin typeface="SST" pitchFamily="34" charset="0"/>
                <a:ea typeface="SST Japanese Pro Regular" pitchFamily="34" charset="-128"/>
                <a:cs typeface="メイリオ"/>
              </a:rPr>
              <a:t>(Supplementary information)</a:t>
            </a:r>
            <a:endParaRPr lang="en-US" altLang="ja-JP" sz="800" dirty="0">
              <a:solidFill>
                <a:prstClr val="white"/>
              </a:solidFill>
              <a:latin typeface="SST" pitchFamily="34" charset="0"/>
              <a:ea typeface="SST Japanese Pro Regular" pitchFamily="34" charset="-128"/>
              <a:cs typeface="メイリオ"/>
            </a:endParaRPr>
          </a:p>
        </p:txBody>
      </p:sp>
      <p:sp>
        <p:nvSpPr>
          <p:cNvPr id="22" name="フッター プレースホルダー 3"/>
          <p:cNvSpPr txBox="1">
            <a:spLocks/>
          </p:cNvSpPr>
          <p:nvPr userDrawn="1"/>
        </p:nvSpPr>
        <p:spPr>
          <a:xfrm>
            <a:off x="2252159" y="6534075"/>
            <a:ext cx="3641207" cy="21595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800" dirty="0" smtClean="0">
                <a:solidFill>
                  <a:prstClr val="white"/>
                </a:solidFill>
                <a:latin typeface="SST" pitchFamily="34" charset="0"/>
                <a:ea typeface="メイリオ" pitchFamily="50" charset="-128"/>
                <a:cs typeface="メイリオ" pitchFamily="50" charset="-128"/>
              </a:rPr>
              <a:t>Department      Copyright</a:t>
            </a:r>
            <a:endParaRPr lang="en-US" altLang="ja-JP" sz="800" dirty="0">
              <a:solidFill>
                <a:prstClr val="white"/>
              </a:solidFill>
              <a:latin typeface="SST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4" name="日付プレースホルダー 2"/>
          <p:cNvSpPr txBox="1">
            <a:spLocks/>
          </p:cNvSpPr>
          <p:nvPr userDrawn="1"/>
        </p:nvSpPr>
        <p:spPr>
          <a:xfrm>
            <a:off x="1550811" y="6534075"/>
            <a:ext cx="581482" cy="21595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800" dirty="0" smtClean="0">
                <a:solidFill>
                  <a:prstClr val="white"/>
                </a:solidFill>
                <a:latin typeface="SST" pitchFamily="34" charset="0"/>
                <a:ea typeface="SST Japanese Pro Regular"/>
              </a:rPr>
              <a:t>yy.mm.dd</a:t>
            </a:r>
            <a:endParaRPr lang="en-US" altLang="ja-JP" sz="800" dirty="0">
              <a:solidFill>
                <a:prstClr val="white"/>
              </a:solidFill>
              <a:latin typeface="SST" pitchFamily="34" charset="0"/>
              <a:ea typeface="SST Japanese Pro Regular"/>
            </a:endParaRPr>
          </a:p>
        </p:txBody>
      </p:sp>
      <p:sp>
        <p:nvSpPr>
          <p:cNvPr id="25" name="スライド番号プレースホルダー 4"/>
          <p:cNvSpPr txBox="1">
            <a:spLocks/>
          </p:cNvSpPr>
          <p:nvPr userDrawn="1"/>
        </p:nvSpPr>
        <p:spPr>
          <a:xfrm>
            <a:off x="1065262" y="6543499"/>
            <a:ext cx="215800" cy="197102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CCDAA-6D69-46E7-B759-71F91EA5148B}" type="slidenum">
              <a:rPr lang="ja-JP" altLang="en-US" sz="800" smtClean="0">
                <a:latin typeface="SST" pitchFamily="34" charset="0"/>
                <a:ea typeface="SST Japanese Pro Regular"/>
              </a:rPr>
              <a:pPr/>
              <a:t>‹#›</a:t>
            </a:fld>
            <a:endParaRPr lang="ja-JP" altLang="en-US" sz="800" dirty="0">
              <a:latin typeface="SST" pitchFamily="34" charset="0"/>
              <a:ea typeface="SST Japanese Pro Regular"/>
            </a:endParaRPr>
          </a:p>
        </p:txBody>
      </p:sp>
      <p:pic>
        <p:nvPicPr>
          <p:cNvPr id="23" name="図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89" y="6424514"/>
            <a:ext cx="970541" cy="4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4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ght Gray/White Middle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1" y="6426100"/>
            <a:ext cx="9143476" cy="431900"/>
          </a:xfrm>
          <a:prstGeom prst="rect">
            <a:avLst/>
          </a:prstGeom>
          <a:solidFill>
            <a:srgbClr val="C8C8C8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76736" tIns="38368" rIns="76736" bIns="38368" rtlCol="0" anchor="ctr"/>
          <a:lstStyle/>
          <a:p>
            <a:pPr algn="ctr" defTabSz="914140"/>
            <a:endParaRPr kumimoji="1" lang="ja-JP" altLang="en-US" sz="800">
              <a:solidFill>
                <a:srgbClr val="FFFFFF"/>
              </a:solidFill>
              <a:latin typeface="SST"/>
              <a:ea typeface="SST Japanese Pro Regular"/>
            </a:endParaRPr>
          </a:p>
        </p:txBody>
      </p:sp>
      <p:cxnSp>
        <p:nvCxnSpPr>
          <p:cNvPr id="27" name="直線コネクタ 26"/>
          <p:cNvCxnSpPr/>
          <p:nvPr userDrawn="1"/>
        </p:nvCxnSpPr>
        <p:spPr>
          <a:xfrm>
            <a:off x="1413051" y="6534063"/>
            <a:ext cx="0" cy="215974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タイトル 1"/>
          <p:cNvSpPr>
            <a:spLocks noGrp="1"/>
          </p:cNvSpPr>
          <p:nvPr>
            <p:ph type="title"/>
          </p:nvPr>
        </p:nvSpPr>
        <p:spPr bwMode="gray">
          <a:xfrm>
            <a:off x="323514" y="360281"/>
            <a:ext cx="8495785" cy="5396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4" name="コンテンツ プレースホルダ 6"/>
          <p:cNvSpPr>
            <a:spLocks noGrp="1"/>
          </p:cNvSpPr>
          <p:nvPr>
            <p:ph sz="quarter" idx="13"/>
          </p:nvPr>
        </p:nvSpPr>
        <p:spPr bwMode="gray">
          <a:xfrm>
            <a:off x="539982" y="1080839"/>
            <a:ext cx="8064038" cy="516452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54"/>
              </a:lnSpc>
              <a:spcBef>
                <a:spcPts val="0"/>
              </a:spcBef>
              <a:buFontTx/>
              <a:buNone/>
              <a:defRPr sz="2000" baseline="0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lnSpc>
                <a:spcPts val="2854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tx1"/>
                </a:solidFill>
                <a:latin typeface="+mj-ea"/>
                <a:ea typeface="+mj-ea"/>
              </a:defRPr>
            </a:lvl2pPr>
            <a:lvl3pPr>
              <a:lnSpc>
                <a:spcPts val="2854"/>
              </a:lnSpc>
              <a:spcBef>
                <a:spcPts val="0"/>
              </a:spcBef>
              <a:buFontTx/>
              <a:buNone/>
              <a:defRPr sz="1200" baseline="0">
                <a:solidFill>
                  <a:schemeClr val="tx1"/>
                </a:solidFill>
                <a:latin typeface="+mj-ea"/>
                <a:ea typeface="+mj-ea"/>
              </a:defRPr>
            </a:lvl3pPr>
            <a:lvl4pPr>
              <a:lnSpc>
                <a:spcPts val="2854"/>
              </a:lnSpc>
              <a:spcBef>
                <a:spcPts val="0"/>
              </a:spcBef>
              <a:buFontTx/>
              <a:buNone/>
              <a:defRPr sz="900" baseline="0">
                <a:solidFill>
                  <a:schemeClr val="tx1"/>
                </a:solidFill>
                <a:latin typeface="+mj-ea"/>
                <a:ea typeface="+mj-ea"/>
              </a:defRPr>
            </a:lvl4pPr>
            <a:lvl5pPr>
              <a:defRPr sz="800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  <a:endParaRPr lang="en-US" altLang="ja-JP" dirty="0" smtClean="0"/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60" y="6518091"/>
            <a:ext cx="785567" cy="262068"/>
          </a:xfrm>
          <a:prstGeom prst="rect">
            <a:avLst/>
          </a:prstGeom>
        </p:spPr>
      </p:pic>
      <p:sp>
        <p:nvSpPr>
          <p:cNvPr id="14" name="フッター プレースホルダー 3"/>
          <p:cNvSpPr txBox="1">
            <a:spLocks/>
          </p:cNvSpPr>
          <p:nvPr userDrawn="1"/>
        </p:nvSpPr>
        <p:spPr>
          <a:xfrm>
            <a:off x="6014754" y="6534075"/>
            <a:ext cx="2157752" cy="215950"/>
          </a:xfrm>
          <a:prstGeom prst="rect">
            <a:avLst/>
          </a:prstGeom>
        </p:spPr>
        <p:txBody>
          <a:bodyPr wrap="square" lIns="60421" tIns="0" rIns="60421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83673"/>
            <a:r>
              <a:rPr lang="en-US" altLang="ja-JP" sz="800" dirty="0" smtClean="0">
                <a:solidFill>
                  <a:prstClr val="black"/>
                </a:solidFill>
                <a:latin typeface="SST" pitchFamily="34" charset="0"/>
                <a:ea typeface="SST Japanese Pro Regular" pitchFamily="34" charset="-128"/>
                <a:cs typeface="メイリオ"/>
              </a:rPr>
              <a:t>(Supplementary information)</a:t>
            </a:r>
            <a:endParaRPr lang="en-US" altLang="ja-JP" sz="800" dirty="0">
              <a:solidFill>
                <a:prstClr val="black"/>
              </a:solidFill>
              <a:latin typeface="SST" pitchFamily="34" charset="0"/>
              <a:ea typeface="SST Japanese Pro Regular" pitchFamily="34" charset="-128"/>
              <a:cs typeface="メイリオ"/>
            </a:endParaRPr>
          </a:p>
        </p:txBody>
      </p:sp>
      <p:sp>
        <p:nvSpPr>
          <p:cNvPr id="19" name="フッター プレースホルダー 3"/>
          <p:cNvSpPr txBox="1">
            <a:spLocks/>
          </p:cNvSpPr>
          <p:nvPr userDrawn="1"/>
        </p:nvSpPr>
        <p:spPr>
          <a:xfrm>
            <a:off x="2252159" y="6534075"/>
            <a:ext cx="3641207" cy="21595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800" dirty="0" smtClean="0">
                <a:solidFill>
                  <a:prstClr val="black"/>
                </a:solidFill>
                <a:latin typeface="SST" pitchFamily="34" charset="0"/>
                <a:ea typeface="メイリオ" pitchFamily="50" charset="-128"/>
                <a:cs typeface="メイリオ" pitchFamily="50" charset="-128"/>
              </a:rPr>
              <a:t>Department      Copyright</a:t>
            </a:r>
            <a:endParaRPr lang="en-US" altLang="ja-JP" sz="800" dirty="0">
              <a:solidFill>
                <a:prstClr val="black"/>
              </a:solidFill>
              <a:latin typeface="SST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0" name="日付プレースホルダー 2"/>
          <p:cNvSpPr txBox="1">
            <a:spLocks/>
          </p:cNvSpPr>
          <p:nvPr userDrawn="1"/>
        </p:nvSpPr>
        <p:spPr>
          <a:xfrm>
            <a:off x="1550811" y="6534075"/>
            <a:ext cx="581482" cy="21595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800" dirty="0" smtClean="0">
                <a:solidFill>
                  <a:prstClr val="black"/>
                </a:solidFill>
                <a:latin typeface="SST" pitchFamily="34" charset="0"/>
                <a:ea typeface="SST Japanese Pro Regular"/>
              </a:rPr>
              <a:t>yy.mm.dd</a:t>
            </a:r>
            <a:endParaRPr lang="en-US" altLang="ja-JP" sz="800" dirty="0">
              <a:solidFill>
                <a:prstClr val="black"/>
              </a:solidFill>
              <a:latin typeface="SST" pitchFamily="34" charset="0"/>
              <a:ea typeface="SST Japanese Pro Regular"/>
            </a:endParaRPr>
          </a:p>
        </p:txBody>
      </p:sp>
      <p:sp>
        <p:nvSpPr>
          <p:cNvPr id="21" name="スライド番号プレースホルダー 4"/>
          <p:cNvSpPr txBox="1">
            <a:spLocks/>
          </p:cNvSpPr>
          <p:nvPr userDrawn="1"/>
        </p:nvSpPr>
        <p:spPr>
          <a:xfrm>
            <a:off x="1065262" y="6543499"/>
            <a:ext cx="215800" cy="197102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CCDAA-6D69-46E7-B759-71F91EA5148B}" type="slidenum">
              <a:rPr lang="ja-JP" altLang="en-US" sz="800" smtClean="0">
                <a:solidFill>
                  <a:prstClr val="black"/>
                </a:solidFill>
                <a:latin typeface="SST" pitchFamily="34" charset="0"/>
                <a:ea typeface="SST Japanese Pro Regular"/>
              </a:rPr>
              <a:pPr/>
              <a:t>‹#›</a:t>
            </a:fld>
            <a:endParaRPr lang="ja-JP" altLang="en-US" sz="800" dirty="0">
              <a:solidFill>
                <a:prstClr val="black"/>
              </a:solidFill>
              <a:latin typeface="SST" pitchFamily="34" charset="0"/>
              <a:ea typeface="SST Japanese Pro Regular"/>
            </a:endParaRPr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89" y="6424514"/>
            <a:ext cx="970541" cy="4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3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ay/White Middle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1" y="6426100"/>
            <a:ext cx="9143476" cy="4319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76736" tIns="38368" rIns="76736" bIns="38368" rtlCol="0" anchor="ctr"/>
          <a:lstStyle/>
          <a:p>
            <a:pPr algn="ctr" defTabSz="914140"/>
            <a:endParaRPr kumimoji="1" lang="ja-JP" altLang="en-US" sz="800">
              <a:solidFill>
                <a:srgbClr val="FFFFFF"/>
              </a:solidFill>
              <a:latin typeface="SST"/>
              <a:ea typeface="SST Japanese Pro Regular"/>
            </a:endParaRPr>
          </a:p>
        </p:txBody>
      </p:sp>
      <p:cxnSp>
        <p:nvCxnSpPr>
          <p:cNvPr id="18" name="直線コネクタ 17"/>
          <p:cNvCxnSpPr/>
          <p:nvPr userDrawn="1"/>
        </p:nvCxnSpPr>
        <p:spPr>
          <a:xfrm>
            <a:off x="1413051" y="6534063"/>
            <a:ext cx="0" cy="215974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タイトル 1"/>
          <p:cNvSpPr>
            <a:spLocks noGrp="1"/>
          </p:cNvSpPr>
          <p:nvPr>
            <p:ph type="title"/>
          </p:nvPr>
        </p:nvSpPr>
        <p:spPr bwMode="gray">
          <a:xfrm>
            <a:off x="323514" y="360281"/>
            <a:ext cx="8495785" cy="5396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4" name="コンテンツ プレースホルダ 6"/>
          <p:cNvSpPr>
            <a:spLocks noGrp="1"/>
          </p:cNvSpPr>
          <p:nvPr>
            <p:ph sz="quarter" idx="13"/>
          </p:nvPr>
        </p:nvSpPr>
        <p:spPr bwMode="gray">
          <a:xfrm>
            <a:off x="539982" y="1080839"/>
            <a:ext cx="8064038" cy="516452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54"/>
              </a:lnSpc>
              <a:spcBef>
                <a:spcPts val="0"/>
              </a:spcBef>
              <a:buFontTx/>
              <a:buNone/>
              <a:defRPr sz="2000" baseline="0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lnSpc>
                <a:spcPts val="2854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tx1"/>
                </a:solidFill>
                <a:latin typeface="+mj-ea"/>
                <a:ea typeface="+mj-ea"/>
              </a:defRPr>
            </a:lvl2pPr>
            <a:lvl3pPr>
              <a:lnSpc>
                <a:spcPts val="2854"/>
              </a:lnSpc>
              <a:spcBef>
                <a:spcPts val="0"/>
              </a:spcBef>
              <a:buFontTx/>
              <a:buNone/>
              <a:defRPr sz="1200" baseline="0">
                <a:solidFill>
                  <a:schemeClr val="tx1"/>
                </a:solidFill>
                <a:latin typeface="+mj-ea"/>
                <a:ea typeface="+mj-ea"/>
              </a:defRPr>
            </a:lvl3pPr>
            <a:lvl4pPr>
              <a:lnSpc>
                <a:spcPts val="2854"/>
              </a:lnSpc>
              <a:spcBef>
                <a:spcPts val="0"/>
              </a:spcBef>
              <a:buFontTx/>
              <a:buNone/>
              <a:defRPr sz="900" baseline="0">
                <a:solidFill>
                  <a:schemeClr val="tx1"/>
                </a:solidFill>
                <a:latin typeface="+mj-ea"/>
                <a:ea typeface="+mj-ea"/>
              </a:defRPr>
            </a:lvl4pPr>
            <a:lvl5pPr>
              <a:defRPr sz="800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  <a:endParaRPr lang="en-US" altLang="ja-JP" dirty="0" smtClean="0"/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60" y="6518091"/>
            <a:ext cx="785567" cy="262068"/>
          </a:xfrm>
          <a:prstGeom prst="rect">
            <a:avLst/>
          </a:prstGeom>
        </p:spPr>
      </p:pic>
      <p:sp>
        <p:nvSpPr>
          <p:cNvPr id="14" name="フッター プレースホルダー 3"/>
          <p:cNvSpPr txBox="1">
            <a:spLocks/>
          </p:cNvSpPr>
          <p:nvPr userDrawn="1"/>
        </p:nvSpPr>
        <p:spPr>
          <a:xfrm>
            <a:off x="6014754" y="6534075"/>
            <a:ext cx="2157752" cy="215950"/>
          </a:xfrm>
          <a:prstGeom prst="rect">
            <a:avLst/>
          </a:prstGeom>
        </p:spPr>
        <p:txBody>
          <a:bodyPr wrap="square" lIns="60421" tIns="0" rIns="60421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83673"/>
            <a:r>
              <a:rPr lang="en-US" altLang="ja-JP" sz="800" dirty="0" smtClean="0">
                <a:solidFill>
                  <a:prstClr val="white"/>
                </a:solidFill>
                <a:latin typeface="SST" pitchFamily="34" charset="0"/>
                <a:ea typeface="SST Japanese Pro Regular" pitchFamily="34" charset="-128"/>
                <a:cs typeface="メイリオ"/>
              </a:rPr>
              <a:t>(Supplementary information)</a:t>
            </a:r>
            <a:endParaRPr lang="en-US" altLang="ja-JP" sz="800" dirty="0">
              <a:solidFill>
                <a:prstClr val="white"/>
              </a:solidFill>
              <a:latin typeface="SST" pitchFamily="34" charset="0"/>
              <a:ea typeface="SST Japanese Pro Regular" pitchFamily="34" charset="-128"/>
              <a:cs typeface="メイリオ"/>
            </a:endParaRPr>
          </a:p>
        </p:txBody>
      </p:sp>
      <p:sp>
        <p:nvSpPr>
          <p:cNvPr id="20" name="フッター プレースホルダー 3"/>
          <p:cNvSpPr txBox="1">
            <a:spLocks/>
          </p:cNvSpPr>
          <p:nvPr userDrawn="1"/>
        </p:nvSpPr>
        <p:spPr>
          <a:xfrm>
            <a:off x="2252159" y="6534075"/>
            <a:ext cx="3641207" cy="21595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800" dirty="0" smtClean="0">
                <a:solidFill>
                  <a:prstClr val="white"/>
                </a:solidFill>
                <a:latin typeface="SST" pitchFamily="34" charset="0"/>
                <a:ea typeface="メイリオ" pitchFamily="50" charset="-128"/>
                <a:cs typeface="メイリオ" pitchFamily="50" charset="-128"/>
              </a:rPr>
              <a:t>Department      Copyright</a:t>
            </a:r>
            <a:endParaRPr lang="en-US" altLang="ja-JP" sz="800" dirty="0">
              <a:solidFill>
                <a:prstClr val="white"/>
              </a:solidFill>
              <a:latin typeface="SST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日付プレースホルダー 2"/>
          <p:cNvSpPr txBox="1">
            <a:spLocks/>
          </p:cNvSpPr>
          <p:nvPr userDrawn="1"/>
        </p:nvSpPr>
        <p:spPr>
          <a:xfrm>
            <a:off x="1550811" y="6534075"/>
            <a:ext cx="581482" cy="21595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800" dirty="0" smtClean="0">
                <a:solidFill>
                  <a:prstClr val="white"/>
                </a:solidFill>
                <a:latin typeface="SST" pitchFamily="34" charset="0"/>
                <a:ea typeface="SST Japanese Pro Regular"/>
              </a:rPr>
              <a:t>yy.mm.dd</a:t>
            </a:r>
            <a:endParaRPr lang="en-US" altLang="ja-JP" sz="800" dirty="0">
              <a:solidFill>
                <a:prstClr val="white"/>
              </a:solidFill>
              <a:latin typeface="SST" pitchFamily="34" charset="0"/>
              <a:ea typeface="SST Japanese Pro Regular"/>
            </a:endParaRPr>
          </a:p>
        </p:txBody>
      </p:sp>
      <p:sp>
        <p:nvSpPr>
          <p:cNvPr id="22" name="スライド番号プレースホルダー 4"/>
          <p:cNvSpPr txBox="1">
            <a:spLocks/>
          </p:cNvSpPr>
          <p:nvPr userDrawn="1"/>
        </p:nvSpPr>
        <p:spPr>
          <a:xfrm>
            <a:off x="1065262" y="6543499"/>
            <a:ext cx="215800" cy="197102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CCDAA-6D69-46E7-B759-71F91EA5148B}" type="slidenum">
              <a:rPr lang="ja-JP" altLang="en-US" sz="800" smtClean="0">
                <a:latin typeface="SST" pitchFamily="34" charset="0"/>
                <a:ea typeface="SST Japanese Pro Regular"/>
              </a:rPr>
              <a:pPr/>
              <a:t>‹#›</a:t>
            </a:fld>
            <a:endParaRPr lang="ja-JP" altLang="en-US" sz="800" dirty="0">
              <a:latin typeface="SST" pitchFamily="34" charset="0"/>
              <a:ea typeface="SST Japanese Pro Regular"/>
            </a:endParaRPr>
          </a:p>
        </p:txBody>
      </p:sp>
      <p:pic>
        <p:nvPicPr>
          <p:cNvPr id="19" name="図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89" y="6424514"/>
            <a:ext cx="970541" cy="4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Middle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 userDrawn="1"/>
        </p:nvSpPr>
        <p:spPr>
          <a:xfrm>
            <a:off x="1" y="6426100"/>
            <a:ext cx="9143476" cy="431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76736" tIns="38368" rIns="76736" bIns="38368" rtlCol="0" anchor="ctr"/>
          <a:lstStyle/>
          <a:p>
            <a:pPr algn="ctr" defTabSz="914140"/>
            <a:endParaRPr kumimoji="1" lang="ja-JP" altLang="en-US" sz="800">
              <a:solidFill>
                <a:srgbClr val="FFFFFF"/>
              </a:solidFill>
              <a:latin typeface="SST"/>
              <a:ea typeface="SST Japanese Pro Regular"/>
            </a:endParaRPr>
          </a:p>
        </p:txBody>
      </p:sp>
      <p:cxnSp>
        <p:nvCxnSpPr>
          <p:cNvPr id="21" name="直線コネクタ 20"/>
          <p:cNvCxnSpPr/>
          <p:nvPr userDrawn="1"/>
        </p:nvCxnSpPr>
        <p:spPr>
          <a:xfrm>
            <a:off x="1413051" y="6534063"/>
            <a:ext cx="0" cy="215974"/>
          </a:xfrm>
          <a:prstGeom prst="line">
            <a:avLst/>
          </a:prstGeom>
          <a:ln w="317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タイトル 1"/>
          <p:cNvSpPr>
            <a:spLocks noGrp="1"/>
          </p:cNvSpPr>
          <p:nvPr>
            <p:ph type="title"/>
          </p:nvPr>
        </p:nvSpPr>
        <p:spPr bwMode="gray">
          <a:xfrm>
            <a:off x="323514" y="360281"/>
            <a:ext cx="8495785" cy="5396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18" name="コンテンツ プレースホルダ 6"/>
          <p:cNvSpPr>
            <a:spLocks noGrp="1"/>
          </p:cNvSpPr>
          <p:nvPr>
            <p:ph sz="quarter" idx="13"/>
          </p:nvPr>
        </p:nvSpPr>
        <p:spPr bwMode="gray">
          <a:xfrm>
            <a:off x="539982" y="1080839"/>
            <a:ext cx="8064038" cy="516452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54"/>
              </a:lnSpc>
              <a:spcBef>
                <a:spcPts val="0"/>
              </a:spcBef>
              <a:buFontTx/>
              <a:buNone/>
              <a:defRPr sz="2000" baseline="0">
                <a:solidFill>
                  <a:schemeClr val="tx1"/>
                </a:solidFill>
                <a:latin typeface="+mj-ea"/>
                <a:ea typeface="+mj-ea"/>
              </a:defRPr>
            </a:lvl1pPr>
            <a:lvl2pPr>
              <a:lnSpc>
                <a:spcPts val="2854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tx1"/>
                </a:solidFill>
                <a:latin typeface="+mj-ea"/>
                <a:ea typeface="+mj-ea"/>
              </a:defRPr>
            </a:lvl2pPr>
            <a:lvl3pPr>
              <a:lnSpc>
                <a:spcPts val="2854"/>
              </a:lnSpc>
              <a:spcBef>
                <a:spcPts val="0"/>
              </a:spcBef>
              <a:buFontTx/>
              <a:buNone/>
              <a:defRPr sz="1200" baseline="0">
                <a:solidFill>
                  <a:schemeClr val="tx1"/>
                </a:solidFill>
                <a:latin typeface="+mj-ea"/>
                <a:ea typeface="+mj-ea"/>
              </a:defRPr>
            </a:lvl3pPr>
            <a:lvl4pPr>
              <a:lnSpc>
                <a:spcPts val="2854"/>
              </a:lnSpc>
              <a:spcBef>
                <a:spcPts val="0"/>
              </a:spcBef>
              <a:buFontTx/>
              <a:buNone/>
              <a:defRPr sz="900" baseline="0">
                <a:solidFill>
                  <a:schemeClr val="tx1"/>
                </a:solidFill>
                <a:latin typeface="+mj-ea"/>
                <a:ea typeface="+mj-ea"/>
              </a:defRPr>
            </a:lvl4pPr>
            <a:lvl5pPr>
              <a:defRPr sz="800">
                <a:solidFill>
                  <a:schemeClr val="tx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  <a:endParaRPr lang="en-US" altLang="ja-JP" dirty="0" smtClean="0"/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60" y="6518091"/>
            <a:ext cx="785567" cy="262068"/>
          </a:xfrm>
          <a:prstGeom prst="rect">
            <a:avLst/>
          </a:prstGeom>
        </p:spPr>
      </p:pic>
      <p:sp>
        <p:nvSpPr>
          <p:cNvPr id="12" name="フッター プレースホルダー 3"/>
          <p:cNvSpPr txBox="1">
            <a:spLocks/>
          </p:cNvSpPr>
          <p:nvPr userDrawn="1"/>
        </p:nvSpPr>
        <p:spPr>
          <a:xfrm>
            <a:off x="6014754" y="6534075"/>
            <a:ext cx="2157752" cy="215950"/>
          </a:xfrm>
          <a:prstGeom prst="rect">
            <a:avLst/>
          </a:prstGeom>
        </p:spPr>
        <p:txBody>
          <a:bodyPr wrap="square" lIns="60421" tIns="0" rIns="60421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83673"/>
            <a:r>
              <a:rPr lang="en-US" altLang="ja-JP" sz="800" dirty="0" smtClean="0">
                <a:solidFill>
                  <a:prstClr val="white"/>
                </a:solidFill>
                <a:latin typeface="SST" pitchFamily="34" charset="0"/>
                <a:ea typeface="SST Japanese Pro Regular" pitchFamily="34" charset="-128"/>
                <a:cs typeface="メイリオ"/>
              </a:rPr>
              <a:t>(Supplementary information)</a:t>
            </a:r>
            <a:endParaRPr lang="en-US" altLang="ja-JP" sz="800" dirty="0">
              <a:solidFill>
                <a:prstClr val="white"/>
              </a:solidFill>
              <a:latin typeface="SST" pitchFamily="34" charset="0"/>
              <a:ea typeface="SST Japanese Pro Regular" pitchFamily="34" charset="-128"/>
              <a:cs typeface="メイリオ"/>
            </a:endParaRPr>
          </a:p>
        </p:txBody>
      </p:sp>
      <p:sp>
        <p:nvSpPr>
          <p:cNvPr id="15" name="フッター プレースホルダー 3"/>
          <p:cNvSpPr txBox="1">
            <a:spLocks/>
          </p:cNvSpPr>
          <p:nvPr userDrawn="1"/>
        </p:nvSpPr>
        <p:spPr>
          <a:xfrm>
            <a:off x="2252159" y="6534075"/>
            <a:ext cx="3641207" cy="21595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800" dirty="0" smtClean="0">
                <a:solidFill>
                  <a:prstClr val="white"/>
                </a:solidFill>
                <a:latin typeface="SST" pitchFamily="34" charset="0"/>
                <a:ea typeface="メイリオ" pitchFamily="50" charset="-128"/>
                <a:cs typeface="メイリオ" pitchFamily="50" charset="-128"/>
              </a:rPr>
              <a:t>Department      Copyright</a:t>
            </a:r>
            <a:endParaRPr lang="en-US" altLang="ja-JP" sz="800" dirty="0">
              <a:solidFill>
                <a:prstClr val="white"/>
              </a:solidFill>
              <a:latin typeface="SST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9" name="日付プレースホルダー 2"/>
          <p:cNvSpPr txBox="1">
            <a:spLocks/>
          </p:cNvSpPr>
          <p:nvPr userDrawn="1"/>
        </p:nvSpPr>
        <p:spPr>
          <a:xfrm>
            <a:off x="1550811" y="6534075"/>
            <a:ext cx="581482" cy="21595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800" dirty="0" smtClean="0">
                <a:solidFill>
                  <a:prstClr val="white"/>
                </a:solidFill>
                <a:latin typeface="SST" pitchFamily="34" charset="0"/>
                <a:ea typeface="SST Japanese Pro Regular"/>
              </a:rPr>
              <a:t>yy.mm.dd</a:t>
            </a:r>
            <a:endParaRPr lang="en-US" altLang="ja-JP" sz="800" dirty="0">
              <a:solidFill>
                <a:prstClr val="white"/>
              </a:solidFill>
              <a:latin typeface="SST" pitchFamily="34" charset="0"/>
              <a:ea typeface="SST Japanese Pro Regular"/>
            </a:endParaRPr>
          </a:p>
        </p:txBody>
      </p:sp>
      <p:sp>
        <p:nvSpPr>
          <p:cNvPr id="20" name="スライド番号プレースホルダー 4"/>
          <p:cNvSpPr txBox="1">
            <a:spLocks/>
          </p:cNvSpPr>
          <p:nvPr userDrawn="1"/>
        </p:nvSpPr>
        <p:spPr>
          <a:xfrm>
            <a:off x="1065262" y="6543499"/>
            <a:ext cx="215800" cy="197102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CCDAA-6D69-46E7-B759-71F91EA5148B}" type="slidenum">
              <a:rPr lang="ja-JP" altLang="en-US" sz="800" smtClean="0">
                <a:latin typeface="SST" pitchFamily="34" charset="0"/>
                <a:ea typeface="SST Japanese Pro Regular"/>
              </a:rPr>
              <a:pPr/>
              <a:t>‹#›</a:t>
            </a:fld>
            <a:endParaRPr lang="ja-JP" altLang="en-US" sz="800" dirty="0">
              <a:latin typeface="SST" pitchFamily="34" charset="0"/>
              <a:ea typeface="SST Japanese Pro Regular"/>
            </a:endParaRPr>
          </a:p>
        </p:txBody>
      </p:sp>
      <p:pic>
        <p:nvPicPr>
          <p:cNvPr id="14" name="図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89" y="6424514"/>
            <a:ext cx="970541" cy="4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7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ack Middle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 userDrawn="1"/>
        </p:nvSpPr>
        <p:spPr>
          <a:xfrm>
            <a:off x="1" y="6426100"/>
            <a:ext cx="9143476" cy="43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76736" tIns="38368" rIns="76736" bIns="38368" rtlCol="0" anchor="ctr"/>
          <a:lstStyle/>
          <a:p>
            <a:pPr algn="ctr" defTabSz="914140"/>
            <a:endParaRPr kumimoji="1" lang="ja-JP" altLang="en-US" sz="800">
              <a:solidFill>
                <a:srgbClr val="FFFFFF"/>
              </a:solidFill>
              <a:latin typeface="SST"/>
              <a:ea typeface="SST Japanese Pro Regular"/>
            </a:endParaRPr>
          </a:p>
        </p:txBody>
      </p:sp>
      <p:sp>
        <p:nvSpPr>
          <p:cNvPr id="38" name="タイトル 1"/>
          <p:cNvSpPr>
            <a:spLocks noGrp="1"/>
          </p:cNvSpPr>
          <p:nvPr>
            <p:ph type="title"/>
          </p:nvPr>
        </p:nvSpPr>
        <p:spPr bwMode="gray">
          <a:xfrm>
            <a:off x="323514" y="360281"/>
            <a:ext cx="8495785" cy="539625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400" b="1" baseline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9" name="コンテンツ プレースホルダ 6"/>
          <p:cNvSpPr>
            <a:spLocks noGrp="1"/>
          </p:cNvSpPr>
          <p:nvPr>
            <p:ph sz="quarter" idx="13"/>
          </p:nvPr>
        </p:nvSpPr>
        <p:spPr bwMode="gray">
          <a:xfrm>
            <a:off x="539982" y="1080839"/>
            <a:ext cx="8064038" cy="516452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2854"/>
              </a:lnSpc>
              <a:spcBef>
                <a:spcPts val="0"/>
              </a:spcBef>
              <a:buFontTx/>
              <a:buNone/>
              <a:defRPr sz="2000" baseline="0">
                <a:solidFill>
                  <a:schemeClr val="bg1"/>
                </a:solidFill>
                <a:latin typeface="+mj-ea"/>
                <a:ea typeface="+mj-ea"/>
              </a:defRPr>
            </a:lvl1pPr>
            <a:lvl2pPr>
              <a:lnSpc>
                <a:spcPts val="2854"/>
              </a:lnSpc>
              <a:spcBef>
                <a:spcPts val="0"/>
              </a:spcBef>
              <a:buFontTx/>
              <a:buNone/>
              <a:defRPr sz="1300" baseline="0">
                <a:solidFill>
                  <a:schemeClr val="bg1"/>
                </a:solidFill>
                <a:latin typeface="+mj-ea"/>
                <a:ea typeface="+mj-ea"/>
              </a:defRPr>
            </a:lvl2pPr>
            <a:lvl3pPr>
              <a:lnSpc>
                <a:spcPts val="2854"/>
              </a:lnSpc>
              <a:spcBef>
                <a:spcPts val="0"/>
              </a:spcBef>
              <a:buFontTx/>
              <a:buNone/>
              <a:defRPr sz="1200" baseline="0">
                <a:solidFill>
                  <a:schemeClr val="bg1"/>
                </a:solidFill>
                <a:latin typeface="+mj-ea"/>
                <a:ea typeface="+mj-ea"/>
              </a:defRPr>
            </a:lvl3pPr>
            <a:lvl4pPr>
              <a:lnSpc>
                <a:spcPts val="2854"/>
              </a:lnSpc>
              <a:spcBef>
                <a:spcPts val="0"/>
              </a:spcBef>
              <a:buFontTx/>
              <a:buNone/>
              <a:defRPr sz="900" baseline="0">
                <a:solidFill>
                  <a:schemeClr val="bg1"/>
                </a:solidFill>
                <a:latin typeface="+mj-ea"/>
                <a:ea typeface="+mj-ea"/>
              </a:defRPr>
            </a:lvl4pPr>
            <a:lvl5pPr>
              <a:defRPr sz="800">
                <a:solidFill>
                  <a:schemeClr val="bg1"/>
                </a:solidFill>
                <a:latin typeface="+mj-ea"/>
                <a:ea typeface="+mj-ea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  <a:endParaRPr lang="en-US" altLang="ja-JP" dirty="0" smtClean="0"/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cxnSp>
        <p:nvCxnSpPr>
          <p:cNvPr id="29" name="直線コネクタ 28"/>
          <p:cNvCxnSpPr/>
          <p:nvPr userDrawn="1"/>
        </p:nvCxnSpPr>
        <p:spPr>
          <a:xfrm>
            <a:off x="1413051" y="6534063"/>
            <a:ext cx="0" cy="215974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60" y="6518091"/>
            <a:ext cx="785567" cy="262068"/>
          </a:xfrm>
          <a:prstGeom prst="rect">
            <a:avLst/>
          </a:prstGeom>
        </p:spPr>
      </p:pic>
      <p:sp>
        <p:nvSpPr>
          <p:cNvPr id="14" name="フッター プレースホルダー 3"/>
          <p:cNvSpPr txBox="1">
            <a:spLocks/>
          </p:cNvSpPr>
          <p:nvPr userDrawn="1"/>
        </p:nvSpPr>
        <p:spPr>
          <a:xfrm>
            <a:off x="6014754" y="6534075"/>
            <a:ext cx="2157752" cy="215950"/>
          </a:xfrm>
          <a:prstGeom prst="rect">
            <a:avLst/>
          </a:prstGeom>
        </p:spPr>
        <p:txBody>
          <a:bodyPr wrap="square" lIns="60421" tIns="0" rIns="60421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83673"/>
            <a:r>
              <a:rPr lang="en-US" altLang="ja-JP" sz="800" dirty="0" smtClean="0">
                <a:solidFill>
                  <a:prstClr val="black"/>
                </a:solidFill>
                <a:latin typeface="SST" pitchFamily="34" charset="0"/>
                <a:ea typeface="SST Japanese Pro Regular" pitchFamily="34" charset="-128"/>
                <a:cs typeface="メイリオ"/>
              </a:rPr>
              <a:t>(Supplementary information)</a:t>
            </a:r>
            <a:endParaRPr lang="en-US" altLang="ja-JP" sz="800" dirty="0">
              <a:solidFill>
                <a:prstClr val="black"/>
              </a:solidFill>
              <a:latin typeface="SST" pitchFamily="34" charset="0"/>
              <a:ea typeface="SST Japanese Pro Regular" pitchFamily="34" charset="-128"/>
              <a:cs typeface="メイリオ"/>
            </a:endParaRPr>
          </a:p>
        </p:txBody>
      </p:sp>
      <p:sp>
        <p:nvSpPr>
          <p:cNvPr id="18" name="フッター プレースホルダー 3"/>
          <p:cNvSpPr txBox="1">
            <a:spLocks/>
          </p:cNvSpPr>
          <p:nvPr userDrawn="1"/>
        </p:nvSpPr>
        <p:spPr>
          <a:xfrm>
            <a:off x="2252159" y="6534075"/>
            <a:ext cx="3641207" cy="21595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800" dirty="0" smtClean="0">
                <a:solidFill>
                  <a:prstClr val="black"/>
                </a:solidFill>
                <a:latin typeface="SST" pitchFamily="34" charset="0"/>
                <a:ea typeface="メイリオ" pitchFamily="50" charset="-128"/>
                <a:cs typeface="メイリオ" pitchFamily="50" charset="-128"/>
              </a:rPr>
              <a:t>Department      Copyright</a:t>
            </a:r>
            <a:endParaRPr lang="en-US" altLang="ja-JP" sz="800" dirty="0">
              <a:solidFill>
                <a:prstClr val="black"/>
              </a:solidFill>
              <a:latin typeface="SST" pitchFamily="34" charset="0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9" name="日付プレースホルダー 2"/>
          <p:cNvSpPr txBox="1">
            <a:spLocks/>
          </p:cNvSpPr>
          <p:nvPr userDrawn="1"/>
        </p:nvSpPr>
        <p:spPr>
          <a:xfrm>
            <a:off x="1550811" y="6534075"/>
            <a:ext cx="581482" cy="21595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l" defTabSz="1089325" rtl="0" eaLnBrk="1" latinLnBrk="0" hangingPunct="1">
              <a:defRPr kumimoji="1" sz="9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800" dirty="0" smtClean="0">
                <a:solidFill>
                  <a:prstClr val="black"/>
                </a:solidFill>
                <a:latin typeface="SST" pitchFamily="34" charset="0"/>
                <a:ea typeface="SST Japanese Pro Regular"/>
              </a:rPr>
              <a:t>yy.mm.dd</a:t>
            </a:r>
            <a:endParaRPr lang="en-US" altLang="ja-JP" sz="800" dirty="0">
              <a:solidFill>
                <a:prstClr val="black"/>
              </a:solidFill>
              <a:latin typeface="SST" pitchFamily="34" charset="0"/>
              <a:ea typeface="SST Japanese Pro Regular"/>
            </a:endParaRPr>
          </a:p>
        </p:txBody>
      </p:sp>
      <p:sp>
        <p:nvSpPr>
          <p:cNvPr id="20" name="スライド番号プレースホルダー 4"/>
          <p:cNvSpPr txBox="1">
            <a:spLocks/>
          </p:cNvSpPr>
          <p:nvPr userDrawn="1"/>
        </p:nvSpPr>
        <p:spPr>
          <a:xfrm>
            <a:off x="1065262" y="6543499"/>
            <a:ext cx="215800" cy="197102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ja-JP"/>
            </a:defPPr>
            <a:lvl1pPr marL="0" algn="r" defTabSz="1089325" rtl="0" eaLnBrk="1" latinLnBrk="0" hangingPunct="1">
              <a:defRPr kumimoji="1" sz="9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466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325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398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864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3312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7974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2637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7299" algn="l" defTabSz="1089325" rtl="0" eaLnBrk="1" latinLnBrk="0" hangingPunct="1"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8DCCDAA-6D69-46E7-B759-71F91EA5148B}" type="slidenum">
              <a:rPr lang="ja-JP" altLang="en-US" sz="800" smtClean="0">
                <a:solidFill>
                  <a:prstClr val="black"/>
                </a:solidFill>
                <a:latin typeface="SST" pitchFamily="34" charset="0"/>
                <a:ea typeface="SST Japanese Pro Regular"/>
              </a:rPr>
              <a:pPr/>
              <a:t>‹#›</a:t>
            </a:fld>
            <a:endParaRPr lang="ja-JP" altLang="en-US" sz="800" dirty="0">
              <a:solidFill>
                <a:prstClr val="black"/>
              </a:solidFill>
              <a:latin typeface="SST" pitchFamily="34" charset="0"/>
              <a:ea typeface="SST Japanese Pro Regular"/>
            </a:endParaRPr>
          </a:p>
        </p:txBody>
      </p:sp>
      <p:pic>
        <p:nvPicPr>
          <p:cNvPr id="17" name="図 1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89" y="6424514"/>
            <a:ext cx="970541" cy="4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2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 userDrawn="1"/>
        </p:nvSpPr>
        <p:spPr bwMode="gray">
          <a:xfrm>
            <a:off x="539983" y="5938627"/>
            <a:ext cx="8064037" cy="60330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defTabSz="914140">
              <a:spcAft>
                <a:spcPts val="336"/>
              </a:spcAft>
            </a:pPr>
            <a:r>
              <a:rPr kumimoji="1" lang="en-US" altLang="ja-JP" sz="800" dirty="0" smtClean="0">
                <a:solidFill>
                  <a:srgbClr val="717171"/>
                </a:solidFill>
                <a:latin typeface="SST" pitchFamily="34" charset="0"/>
                <a:ea typeface="SST Japanese Pro Regular"/>
                <a:cs typeface="メイリオ"/>
              </a:rPr>
              <a:t>SONY is a registered trademark of Sony Corporation.</a:t>
            </a:r>
          </a:p>
          <a:p>
            <a:pPr algn="ctr" defTabSz="914140">
              <a:spcAft>
                <a:spcPts val="336"/>
              </a:spcAft>
            </a:pPr>
            <a:r>
              <a:rPr kumimoji="1" lang="en-US" altLang="ja-JP" sz="800" dirty="0" smtClean="0">
                <a:solidFill>
                  <a:srgbClr val="717171"/>
                </a:solidFill>
                <a:latin typeface="SST" pitchFamily="34" charset="0"/>
                <a:ea typeface="SST Japanese Pro Regular"/>
                <a:cs typeface="メイリオ"/>
              </a:rPr>
              <a:t>Names of Sony products and services are the registered trademarks and/or trademarks of Sony Corporation or its Group companies.</a:t>
            </a:r>
          </a:p>
          <a:p>
            <a:pPr algn="ctr" defTabSz="914140">
              <a:spcAft>
                <a:spcPts val="336"/>
              </a:spcAft>
            </a:pPr>
            <a:r>
              <a:rPr kumimoji="1" lang="en-US" altLang="ja-JP" sz="800" dirty="0" smtClean="0">
                <a:solidFill>
                  <a:srgbClr val="717171"/>
                </a:solidFill>
                <a:latin typeface="SST" pitchFamily="34" charset="0"/>
                <a:ea typeface="SST Japanese Pro Regular"/>
                <a:cs typeface="メイリオ"/>
              </a:rPr>
              <a:t>Other company names and product names are registered trademarks and/or trademarks of the respective companies.</a:t>
            </a: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406" y="2978310"/>
            <a:ext cx="2697190" cy="8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8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382588" y="1282700"/>
            <a:ext cx="8378825" cy="0"/>
          </a:xfrm>
          <a:prstGeom prst="line">
            <a:avLst/>
          </a:prstGeom>
          <a:noFill/>
          <a:ln w="9525">
            <a:solidFill>
              <a:srgbClr val="8A0000"/>
            </a:solidFill>
            <a:round/>
            <a:headEnd/>
            <a:tailEnd/>
          </a:ln>
          <a:effectLst/>
        </p:spPr>
        <p:txBody>
          <a:bodyPr wrap="none" lIns="57422" tIns="57422" rIns="57422" bIns="57422" anchor="ctr"/>
          <a:lstStyle/>
          <a:p>
            <a:pPr defTabSz="914140">
              <a:defRPr/>
            </a:pPr>
            <a:endParaRPr kumimoji="1" lang="fr-FR">
              <a:solidFill>
                <a:prstClr val="black"/>
              </a:solidFill>
              <a:latin typeface="SST"/>
              <a:ea typeface="SST Japanese Pro Regular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382588" y="5991225"/>
            <a:ext cx="8378825" cy="0"/>
          </a:xfrm>
          <a:prstGeom prst="line">
            <a:avLst/>
          </a:prstGeom>
          <a:noFill/>
          <a:ln w="9525">
            <a:solidFill>
              <a:srgbClr val="8A0000"/>
            </a:solidFill>
            <a:round/>
            <a:headEnd/>
            <a:tailEnd/>
          </a:ln>
          <a:effectLst/>
        </p:spPr>
        <p:txBody>
          <a:bodyPr wrap="none" lIns="57422" tIns="57422" rIns="57422" bIns="57422" anchor="ctr"/>
          <a:lstStyle/>
          <a:p>
            <a:pPr defTabSz="914140">
              <a:defRPr/>
            </a:pPr>
            <a:endParaRPr kumimoji="1" lang="fr-FR">
              <a:solidFill>
                <a:prstClr val="black"/>
              </a:solidFill>
              <a:latin typeface="SST"/>
              <a:ea typeface="SST Japanese Pro Regular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 userDrawn="1"/>
        </p:nvSpPr>
        <p:spPr bwMode="auto">
          <a:xfrm>
            <a:off x="5795963" y="404813"/>
            <a:ext cx="2520950" cy="3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6746" tIns="38373" rIns="76746" bIns="38373">
            <a:spAutoFit/>
          </a:bodyPr>
          <a:lstStyle/>
          <a:p>
            <a:pPr defTabSz="914140">
              <a:spcBef>
                <a:spcPct val="50000"/>
              </a:spcBef>
              <a:defRPr/>
            </a:pPr>
            <a:endParaRPr kumimoji="1" lang="fr-FR">
              <a:solidFill>
                <a:prstClr val="black"/>
              </a:solidFill>
              <a:latin typeface="SST"/>
              <a:ea typeface="SST Japanese Pro Regular"/>
            </a:endParaRPr>
          </a:p>
        </p:txBody>
      </p:sp>
      <p:sp>
        <p:nvSpPr>
          <p:cNvPr id="165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776" y="1943100"/>
            <a:ext cx="8389689" cy="1295400"/>
          </a:xfrm>
          <a:prstGeom prst="rect">
            <a:avLst/>
          </a:prstGeom>
        </p:spPr>
        <p:txBody>
          <a:bodyPr lIns="76746" tIns="38373" rIns="76746" bIns="38373" anchor="t"/>
          <a:lstStyle>
            <a:lvl1pPr>
              <a:defRPr sz="4200">
                <a:solidFill>
                  <a:schemeClr val="accent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775" y="3228976"/>
            <a:ext cx="8402638" cy="446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5537" tIns="38373" rIns="76746" bIns="38373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US" sz="2400" baseline="0" noProof="0" dirty="0">
                <a:solidFill>
                  <a:schemeClr val="accent5"/>
                </a:solidFill>
              </a:defRPr>
            </a:lvl1pPr>
          </a:lstStyle>
          <a:p>
            <a:pPr marL="0" lvl="0" indent="0">
              <a:buFontTx/>
              <a:buNone/>
            </a:pPr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3671901" y="6093296"/>
            <a:ext cx="18002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914140" eaLnBrk="0" hangingPunct="0">
              <a:lnSpc>
                <a:spcPts val="976"/>
              </a:lnSpc>
              <a:defRPr/>
            </a:pPr>
            <a:r>
              <a:rPr kumimoji="1" lang="en-GB" sz="700" dirty="0" smtClean="0">
                <a:solidFill>
                  <a:srgbClr val="8A0000"/>
                </a:solidFill>
                <a:latin typeface="Times New Roman" pitchFamily="18" charset="0"/>
                <a:ea typeface="SST Japanese Pro Regular"/>
              </a:rPr>
              <a:t>2014 © </a:t>
            </a:r>
            <a:r>
              <a:rPr kumimoji="1" lang="en-GB" sz="700" dirty="0" smtClean="0">
                <a:solidFill>
                  <a:srgbClr val="8A0000"/>
                </a:solidFill>
                <a:latin typeface="SST"/>
                <a:ea typeface="SST Japanese Pro Regular"/>
              </a:rPr>
              <a:t>- </a:t>
            </a:r>
            <a:fld id="{44591849-3DF9-4DF1-9A11-5C3486F78115}" type="slidenum">
              <a:rPr kumimoji="1" lang="fr-FR" sz="700" kern="0" smtClean="0">
                <a:solidFill>
                  <a:srgbClr val="8A0000"/>
                </a:solidFill>
                <a:latin typeface="SST"/>
                <a:ea typeface="SST Japanese Pro Regular"/>
              </a:rPr>
              <a:pPr algn="ctr" defTabSz="914140" eaLnBrk="0" hangingPunct="0">
                <a:lnSpc>
                  <a:spcPts val="976"/>
                </a:lnSpc>
                <a:defRPr/>
              </a:pPr>
              <a:t>‹#›</a:t>
            </a:fld>
            <a:r>
              <a:rPr kumimoji="1" lang="fr-FR" sz="700" kern="0" dirty="0" smtClean="0">
                <a:solidFill>
                  <a:srgbClr val="8A0000"/>
                </a:solidFill>
                <a:latin typeface="SST"/>
                <a:ea typeface="SST Japanese Pro Regular"/>
              </a:rPr>
              <a:t> </a:t>
            </a:r>
            <a:endParaRPr kumimoji="1" lang="en-GB" sz="700" dirty="0">
              <a:solidFill>
                <a:srgbClr val="8A0000"/>
              </a:solidFill>
              <a:latin typeface="SST"/>
              <a:ea typeface="SST Japanese Pro Regular"/>
            </a:endParaRPr>
          </a:p>
        </p:txBody>
      </p:sp>
      <p:pic>
        <p:nvPicPr>
          <p:cNvPr id="8" name="Picture 7" descr="logo-lettre LOGO"/>
          <p:cNvPicPr>
            <a:picLocks noChangeAspect="1" noChangeArrowheads="1"/>
          </p:cNvPicPr>
          <p:nvPr userDrawn="1"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2235" y="6026568"/>
            <a:ext cx="1139179" cy="318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715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8776" y="368300"/>
            <a:ext cx="8023225" cy="363538"/>
          </a:xfrm>
          <a:prstGeom prst="rect">
            <a:avLst/>
          </a:prstGeom>
        </p:spPr>
        <p:txBody>
          <a:bodyPr lIns="76746" tIns="38373" rIns="76746" bIns="38373"/>
          <a:lstStyle>
            <a:lvl1pPr>
              <a:defRPr>
                <a:solidFill>
                  <a:srgbClr val="983222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8776" y="1438276"/>
            <a:ext cx="8023225" cy="4505325"/>
          </a:xfrm>
          <a:prstGeom prst="rect">
            <a:avLst/>
          </a:prstGeom>
        </p:spPr>
        <p:txBody>
          <a:bodyPr lIns="76746" tIns="38373" rIns="76746" bIns="38373"/>
          <a:lstStyle>
            <a:lvl1pPr>
              <a:lnSpc>
                <a:spcPct val="100000"/>
              </a:lnSpc>
              <a:spcBef>
                <a:spcPts val="504"/>
              </a:spcBef>
              <a:spcAft>
                <a:spcPts val="504"/>
              </a:spcAft>
              <a:defRPr sz="1500"/>
            </a:lvl1pPr>
            <a:lvl2pPr>
              <a:lnSpc>
                <a:spcPct val="100000"/>
              </a:lnSpc>
              <a:spcBef>
                <a:spcPts val="504"/>
              </a:spcBef>
              <a:spcAft>
                <a:spcPts val="504"/>
              </a:spcAft>
              <a:defRPr sz="1500"/>
            </a:lvl2pPr>
            <a:lvl3pPr>
              <a:lnSpc>
                <a:spcPct val="100000"/>
              </a:lnSpc>
              <a:spcBef>
                <a:spcPts val="504"/>
              </a:spcBef>
              <a:spcAft>
                <a:spcPts val="504"/>
              </a:spcAft>
              <a:defRPr sz="1500"/>
            </a:lvl3pPr>
            <a:lvl4pPr>
              <a:lnSpc>
                <a:spcPct val="100000"/>
              </a:lnSpc>
              <a:spcBef>
                <a:spcPts val="504"/>
              </a:spcBef>
              <a:spcAft>
                <a:spcPts val="504"/>
              </a:spcAft>
              <a:defRPr sz="1500"/>
            </a:lvl4pPr>
            <a:lvl5pPr>
              <a:lnSpc>
                <a:spcPct val="100000"/>
              </a:lnSpc>
              <a:spcBef>
                <a:spcPts val="504"/>
              </a:spcBef>
              <a:spcAft>
                <a:spcPts val="504"/>
              </a:spcAft>
              <a:defRPr sz="13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4" name="Line 4"/>
          <p:cNvSpPr>
            <a:spLocks noChangeShapeType="1"/>
          </p:cNvSpPr>
          <p:nvPr userDrawn="1"/>
        </p:nvSpPr>
        <p:spPr bwMode="auto">
          <a:xfrm>
            <a:off x="382588" y="927100"/>
            <a:ext cx="8378825" cy="0"/>
          </a:xfrm>
          <a:prstGeom prst="line">
            <a:avLst/>
          </a:prstGeom>
          <a:noFill/>
          <a:ln w="9525">
            <a:solidFill>
              <a:srgbClr val="983222"/>
            </a:solidFill>
            <a:round/>
            <a:headEnd/>
            <a:tailEnd/>
          </a:ln>
          <a:effectLst/>
        </p:spPr>
        <p:txBody>
          <a:bodyPr wrap="none" lIns="57422" tIns="57422" rIns="57422" bIns="57422" anchor="ctr"/>
          <a:lstStyle/>
          <a:p>
            <a:pPr defTabSz="914140">
              <a:defRPr/>
            </a:pPr>
            <a:endParaRPr kumimoji="1" lang="fr-FR">
              <a:solidFill>
                <a:prstClr val="black"/>
              </a:solidFill>
              <a:latin typeface="SST"/>
              <a:ea typeface="SST Japanese Pr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5360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0" y="1510018"/>
            <a:ext cx="9144000" cy="363189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ENGAGING text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1533" y="6297083"/>
            <a:ext cx="408093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INDIANA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44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1533" y="6297083"/>
            <a:ext cx="408093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INDIANA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1447800"/>
            <a:ext cx="3759200" cy="2091267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 smtClean="0"/>
              <a:t>Drag picture here</a:t>
            </a:r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308700" y="1447800"/>
            <a:ext cx="4835300" cy="2836863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 smtClean="0"/>
              <a:t>Drag picture here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1688242" y="3641942"/>
            <a:ext cx="2528158" cy="2260601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 smtClean="0"/>
              <a:t>Drag picture here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4308700" y="4387009"/>
            <a:ext cx="4835300" cy="1515534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 smtClean="0"/>
              <a:t>Drag picture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71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44133"/>
            <a:ext cx="8229600" cy="18563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Abadi MT Condensed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31533" y="6297083"/>
            <a:ext cx="4080934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INDIANA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5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53313"/>
            <a:ext cx="82296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31533" y="6297083"/>
            <a:ext cx="4080934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INDIANA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4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605" y="274638"/>
            <a:ext cx="6820195" cy="10884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595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595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31533" y="6297083"/>
            <a:ext cx="4080934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INDIANA UNIVERSITY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7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0521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0521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31533" y="6297083"/>
            <a:ext cx="4080934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INDIANA UNIVERSITY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21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605" y="274638"/>
            <a:ext cx="6820195" cy="1071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31533" y="6297083"/>
            <a:ext cx="4080934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INDIANA UNIVERSITY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088495"/>
          </a:xfrm>
          <a:prstGeom prst="rect">
            <a:avLst/>
          </a:prstGeom>
          <a:ln>
            <a:noFill/>
          </a:ln>
          <a:effectLst>
            <a:outerShdw blurRad="50800" dist="25400" dir="6000000" algn="tl" rotWithShape="0">
              <a:srgbClr val="000000">
                <a:alpha val="37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add ENGAGING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173" y="1566334"/>
            <a:ext cx="6905627" cy="427566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18400" y="6297083"/>
            <a:ext cx="116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1">
                <a:solidFill>
                  <a:schemeClr val="bg1">
                    <a:lumMod val="85000"/>
                  </a:schemeClr>
                </a:solidFill>
                <a:latin typeface="Arial"/>
              </a:defRPr>
            </a:lvl1pPr>
          </a:lstStyle>
          <a:p>
            <a:fld id="{A2CEE53A-19EC-654D-82C1-D215F6FEFF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1566334"/>
            <a:ext cx="4055533" cy="4275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98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60" r:id="rId3"/>
    <p:sldLayoutId id="2147483658" r:id="rId4"/>
    <p:sldLayoutId id="2147483649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2" r:id="rId13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400" b="0" i="0" kern="1200">
          <a:solidFill>
            <a:srgbClr val="FFFFFF"/>
          </a:solidFill>
          <a:latin typeface="BentonSansCond Book"/>
          <a:ea typeface="+mj-ea"/>
          <a:cs typeface="BentonSansCond Medium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FFFFFF"/>
          </a:solidFill>
          <a:latin typeface="+mn-lt"/>
          <a:ea typeface="+mn-ea"/>
          <a:cs typeface="BentonSans Regula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BentonSans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BentonSans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BentonSans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BentonSans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48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14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342804" indent="-342804" algn="l" defTabSz="91414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j-ea"/>
          <a:ea typeface="+mj-ea"/>
          <a:cs typeface="+mn-cs"/>
        </a:defRPr>
      </a:lvl1pPr>
      <a:lvl2pPr marL="742739" indent="-285668" algn="l" defTabSz="91414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j-ea"/>
          <a:ea typeface="+mj-ea"/>
          <a:cs typeface="+mn-cs"/>
        </a:defRPr>
      </a:lvl2pPr>
      <a:lvl3pPr marL="1142676" indent="-228535" algn="l" defTabSz="91414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j-ea"/>
          <a:ea typeface="+mj-ea"/>
          <a:cs typeface="+mn-cs"/>
        </a:defRPr>
      </a:lvl3pPr>
      <a:lvl4pPr marL="1599746" indent="-228535" algn="l" defTabSz="91414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j-ea"/>
          <a:ea typeface="+mj-ea"/>
          <a:cs typeface="+mn-cs"/>
        </a:defRPr>
      </a:lvl4pPr>
      <a:lvl5pPr marL="2056816" indent="-228535" algn="l" defTabSz="91414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j-ea"/>
          <a:ea typeface="+mj-ea"/>
          <a:cs typeface="+mn-cs"/>
        </a:defRPr>
      </a:lvl5pPr>
      <a:lvl6pPr marL="2513886" indent="-228535" algn="l" defTabSz="9141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57" indent="-228535" algn="l" defTabSz="9141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28" indent="-228535" algn="l" defTabSz="9141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96" indent="-228535" algn="l" defTabSz="91414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1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0" algn="l" defTabSz="9141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40" algn="l" defTabSz="9141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1" algn="l" defTabSz="9141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1" algn="l" defTabSz="9141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52" algn="l" defTabSz="9141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22" algn="l" defTabSz="9141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92" algn="l" defTabSz="9141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62" algn="l" defTabSz="91414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21944" y="867825"/>
            <a:ext cx="7078966" cy="2059729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BentonSansCond Book"/>
              </a:rPr>
              <a:t>Media Preservation at Scale: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  <a:latin typeface="BentonSansCond Book"/>
              </a:rPr>
              <a:t>The Indiana University Media Digitization and Preservation Initiative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00748" y="3376759"/>
            <a:ext cx="6164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ntonSansCond Book" panose="02000606040000020004" pitchFamily="50" charset="0"/>
              </a:rPr>
              <a:t>Mike Casey, Director of Technical Operations, MDPI, Indiana University</a:t>
            </a:r>
          </a:p>
          <a:p>
            <a:endParaRPr lang="en-US" sz="2400" dirty="0">
              <a:solidFill>
                <a:schemeClr val="bg1"/>
              </a:solidFill>
              <a:latin typeface="BentonSansCond Book" panose="02000606040000020004" pitchFamily="50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BentonSansCond Book" panose="02000606040000020004" pitchFamily="50" charset="0"/>
              </a:rPr>
              <a:t>Andrew </a:t>
            </a:r>
            <a:r>
              <a:rPr lang="en-US" sz="2400" dirty="0" err="1">
                <a:solidFill>
                  <a:schemeClr val="bg1"/>
                </a:solidFill>
                <a:latin typeface="BentonSansCond Book" panose="02000606040000020004" pitchFamily="50" charset="0"/>
              </a:rPr>
              <a:t>D</a:t>
            </a:r>
            <a:r>
              <a:rPr lang="en-US" sz="2400" dirty="0" err="1" smtClean="0">
                <a:solidFill>
                  <a:schemeClr val="bg1"/>
                </a:solidFill>
                <a:latin typeface="BentonSansCond Book" panose="02000606040000020004" pitchFamily="50" charset="0"/>
              </a:rPr>
              <a:t>apuzzo</a:t>
            </a:r>
            <a:r>
              <a:rPr lang="en-US" sz="2400" dirty="0" smtClean="0">
                <a:solidFill>
                  <a:schemeClr val="bg1"/>
                </a:solidFill>
                <a:latin typeface="BentonSansCond Book" panose="02000606040000020004" pitchFamily="50" charset="0"/>
              </a:rPr>
              <a:t>, Director of US Operations, Memnon Archiving Services</a:t>
            </a:r>
            <a:endParaRPr lang="en-US" sz="2400" dirty="0">
              <a:solidFill>
                <a:schemeClr val="bg1"/>
              </a:solidFill>
              <a:latin typeface="BentonSansCond Book" panose="020006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59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Funding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Office of the President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Office of the Provost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Office of the Vice President for Research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Additional funding and in-kind support: UITS, Libraries</a:t>
            </a: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1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3968" y="205871"/>
            <a:ext cx="8229600" cy="879247"/>
          </a:xfrm>
        </p:spPr>
        <p:txBody>
          <a:bodyPr>
            <a:noAutofit/>
          </a:bodyPr>
          <a:lstStyle/>
          <a:p>
            <a:r>
              <a:rPr lang="en-US" sz="3400" dirty="0" smtClean="0">
                <a:latin typeface="Calibri" panose="020F0502020204030204" pitchFamily="34" charset="0"/>
                <a:cs typeface="BentonSansCond Book"/>
              </a:rPr>
              <a:t>MDPI Leadership</a:t>
            </a:r>
            <a:endParaRPr lang="en-US" sz="3400" dirty="0">
              <a:latin typeface="Calibri" panose="020F0502020204030204" pitchFamily="34" charset="0"/>
              <a:cs typeface="BentonSansCond Book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75976" y="1982400"/>
            <a:ext cx="1377647" cy="17272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58979" y="2002972"/>
            <a:ext cx="1377647" cy="17272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27830" y="2002972"/>
            <a:ext cx="1320800" cy="1727200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222955_actu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320" y="2075544"/>
            <a:ext cx="1147503" cy="1574800"/>
          </a:xfrm>
          <a:prstGeom prst="rect">
            <a:avLst/>
          </a:prstGeom>
        </p:spPr>
      </p:pic>
      <p:pic>
        <p:nvPicPr>
          <p:cNvPr id="15" name="Picture 14" descr="antolovi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3" t="2738" r="51667" b="53928"/>
          <a:stretch/>
        </p:blipFill>
        <p:spPr>
          <a:xfrm>
            <a:off x="6367261" y="2052331"/>
            <a:ext cx="1195079" cy="15873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4252" y="3779531"/>
            <a:ext cx="220060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BentonSansCond Book"/>
                <a:cs typeface="BentonSansCond Book"/>
              </a:rPr>
              <a:t>Carolyn Walters</a:t>
            </a:r>
          </a:p>
          <a:p>
            <a:r>
              <a:rPr lang="en-US" sz="1400" dirty="0" smtClean="0">
                <a:solidFill>
                  <a:srgbClr val="FFFFFF"/>
                </a:solidFill>
                <a:latin typeface="BentonSansCond Book"/>
                <a:cs typeface="BentonSansCond Book"/>
              </a:rPr>
              <a:t>Ruth Lilly Dean of University Libraries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12682" y="1484084"/>
            <a:ext cx="188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BentonSansCond Book"/>
                <a:cs typeface="BentonSansCond Book"/>
              </a:rPr>
              <a:t>MDPI Co-Chairs</a:t>
            </a:r>
            <a:endParaRPr lang="en-US" dirty="0">
              <a:solidFill>
                <a:srgbClr val="FFFFFF"/>
              </a:solidFill>
              <a:latin typeface="BentonSansCond Book"/>
              <a:cs typeface="BentonSansCond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9921" y="1484084"/>
            <a:ext cx="2837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BentonSansCond Book"/>
                <a:cs typeface="BentonSansCond Book"/>
              </a:rPr>
              <a:t>MDPI Executive Director</a:t>
            </a:r>
            <a:endParaRPr lang="en-US" dirty="0">
              <a:solidFill>
                <a:srgbClr val="FFFFFF"/>
              </a:solidFill>
              <a:latin typeface="BentonSansCond Book"/>
              <a:cs typeface="BentonSansCond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51141" y="3779531"/>
            <a:ext cx="246295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FF"/>
                </a:solidFill>
                <a:latin typeface="BentonSansCond Book"/>
                <a:cs typeface="BentonSansCond Book"/>
              </a:rPr>
              <a:t>Brad Wheeler</a:t>
            </a:r>
          </a:p>
          <a:p>
            <a:r>
              <a:rPr lang="en-US" sz="1400" dirty="0" smtClean="0">
                <a:solidFill>
                  <a:srgbClr val="FFFFFF"/>
                </a:solidFill>
                <a:latin typeface="BentonSansCond Book"/>
                <a:cs typeface="BentonSansCond Book"/>
              </a:rPr>
              <a:t>Vice President for Information Technology and Chief Information Officer</a:t>
            </a:r>
          </a:p>
          <a:p>
            <a:endParaRPr lang="en-US" sz="1600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65012" y="3764142"/>
            <a:ext cx="2837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  <a:latin typeface="BentonSansCond Book"/>
                <a:cs typeface="BentonSansCond Book"/>
              </a:rPr>
              <a:t>Laurie G. </a:t>
            </a:r>
            <a:r>
              <a:rPr lang="en-US" sz="1600" b="1" dirty="0" err="1" smtClean="0">
                <a:solidFill>
                  <a:srgbClr val="FFFFFF"/>
                </a:solidFill>
                <a:latin typeface="BentonSansCond Book"/>
                <a:cs typeface="BentonSansCond Book"/>
              </a:rPr>
              <a:t>Antolovic</a:t>
            </a:r>
            <a:r>
              <a:rPr lang="en-US" sz="1600" b="1" dirty="0" smtClean="0">
                <a:solidFill>
                  <a:srgbClr val="FFFFFF"/>
                </a:solidFill>
                <a:latin typeface="BentonSansCond Book"/>
                <a:cs typeface="BentonSansCond Book"/>
              </a:rPr>
              <a:t>’</a:t>
            </a:r>
          </a:p>
          <a:p>
            <a:r>
              <a:rPr lang="en-US" sz="1400" dirty="0" smtClean="0">
                <a:solidFill>
                  <a:srgbClr val="FFFFFF"/>
                </a:solidFill>
                <a:latin typeface="BentonSansCond Book"/>
                <a:cs typeface="BentonSansCond Book"/>
              </a:rPr>
              <a:t>Associate Vice President and Deputy Chief Information Officer</a:t>
            </a:r>
            <a:endParaRPr lang="en-US" dirty="0">
              <a:solidFill>
                <a:srgbClr val="FFFFFF"/>
              </a:solidFill>
              <a:latin typeface="BentonSansCond Book"/>
              <a:cs typeface="BentonSansCond Book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15" y="2057623"/>
            <a:ext cx="1228979" cy="159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18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Personnel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Management and Coordination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Mike Casey, MDPI Director of Technical Operations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Brian McGough, Director, Enterprise Integration, UITS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Julie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Bobay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Executive Associate Dean, Libraries</a:t>
            </a:r>
          </a:p>
        </p:txBody>
      </p:sp>
    </p:spTree>
    <p:extLst>
      <p:ext uri="{BB962C8B-B14F-4D97-AF65-F5344CB8AC3E}">
        <p14:creationId xmlns:p14="http://schemas.microsoft.com/office/powerpoint/2010/main" val="2556208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Personnel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IU Media Digitization Studios staff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Mike Casey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Melissa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Widzinski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Audio Engineer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Dan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Figurelli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Audio Engineer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Rob Mobley, Video Engineer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Susan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Hooyenga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QC Specialist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Glenn Hicks, QC Specialist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Jonathan Richardson, AV Tech</a:t>
            </a:r>
          </a:p>
        </p:txBody>
      </p:sp>
    </p:spTree>
    <p:extLst>
      <p:ext uri="{BB962C8B-B14F-4D97-AF65-F5344CB8AC3E}">
        <p14:creationId xmlns:p14="http://schemas.microsoft.com/office/powerpoint/2010/main" val="60461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Personnel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Media Access Resource Team (SMART)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Patrick Feaster, Media Preservation Specialist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6-8 graduate students</a:t>
            </a:r>
          </a:p>
        </p:txBody>
      </p:sp>
    </p:spTree>
    <p:extLst>
      <p:ext uri="{BB962C8B-B14F-4D97-AF65-F5344CB8AC3E}">
        <p14:creationId xmlns:p14="http://schemas.microsoft.com/office/powerpoint/2010/main" val="2145663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Personnel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 Development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Brent Moberly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Andrew Albrecht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Adam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Ploshay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Will Cowan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Sherri Michaels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Brian Wheeler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Patrick Feaster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McGough</a:t>
            </a:r>
          </a:p>
        </p:txBody>
      </p:sp>
    </p:spTree>
    <p:extLst>
      <p:ext uri="{BB962C8B-B14F-4D97-AF65-F5344CB8AC3E}">
        <p14:creationId xmlns:p14="http://schemas.microsoft.com/office/powerpoint/2010/main" val="182455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Personnel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5007604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Library and IU Units Operations Team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Julie Hardesty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Thomas Whitaker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Erika Dowell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Gary Charbonneau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Alan Burdette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Phil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Ponella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Tony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Tadey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Jon Dunn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10 others previously named above</a:t>
            </a:r>
          </a:p>
        </p:txBody>
      </p:sp>
    </p:spTree>
    <p:extLst>
      <p:ext uri="{BB962C8B-B14F-4D97-AF65-F5344CB8AC3E}">
        <p14:creationId xmlns:p14="http://schemas.microsoft.com/office/powerpoint/2010/main" val="138212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Personnel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Team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Kurt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Siefert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David Hunter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Kristi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Kallback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-Rose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Danko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Antolovic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John Wright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McGough</a:t>
            </a:r>
          </a:p>
        </p:txBody>
      </p:sp>
    </p:spTree>
    <p:extLst>
      <p:ext uri="{BB962C8B-B14F-4D97-AF65-F5344CB8AC3E}">
        <p14:creationId xmlns:p14="http://schemas.microsoft.com/office/powerpoint/2010/main" val="2084939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Personnel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86749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Communications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Keith Danielson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Alan Mauro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Amanda Chambliss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Joe Stone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Ralph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Zuzolo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Brian Hawkins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Madeline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Grdina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Daphne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Siefert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-Herron</a:t>
            </a:r>
          </a:p>
        </p:txBody>
      </p:sp>
    </p:spTree>
    <p:extLst>
      <p:ext uri="{BB962C8B-B14F-4D97-AF65-F5344CB8AC3E}">
        <p14:creationId xmlns:p14="http://schemas.microsoft.com/office/powerpoint/2010/main" val="257665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Personnel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86749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Finance, facilities,  and administrative assistance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Misty Smith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Doug Mayo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Heather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Pawluk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Don Brock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Doug Chambers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Chris  Hayden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3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Goal:</a:t>
            </a:r>
          </a:p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Digitally preserve 280,000 audio and video recordings in 3-4 years</a:t>
            </a: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Progress:</a:t>
            </a:r>
          </a:p>
          <a:p>
            <a:pPr algn="ctr"/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94,959+ digitized as of yesterday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62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Personnel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SIP Working Group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Ronda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Sewald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Julie Hardesty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Susan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Hooyenga</a:t>
            </a:r>
            <a:endParaRPr lang="en-US" sz="28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Wheeler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Brian McGough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Jon Dunn</a:t>
            </a:r>
          </a:p>
        </p:txBody>
      </p:sp>
    </p:spTree>
    <p:extLst>
      <p:ext uri="{BB962C8B-B14F-4D97-AF65-F5344CB8AC3E}">
        <p14:creationId xmlns:p14="http://schemas.microsoft.com/office/powerpoint/2010/main" val="2031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Personnel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 Advisory Working Group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Naz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Pantaloni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Dina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Kellams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Barbara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Truesdell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Heidi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Dowding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Nick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Homenda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Rachael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Stoeltje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13 others previously named above</a:t>
            </a:r>
          </a:p>
        </p:txBody>
      </p:sp>
    </p:spTree>
    <p:extLst>
      <p:ext uri="{BB962C8B-B14F-4D97-AF65-F5344CB8AC3E}">
        <p14:creationId xmlns:p14="http://schemas.microsoft.com/office/powerpoint/2010/main" val="2031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Personnel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Media-holding Unit Staff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Numerous staff from many units</a:t>
            </a:r>
          </a:p>
        </p:txBody>
      </p:sp>
    </p:spTree>
    <p:extLst>
      <p:ext uri="{BB962C8B-B14F-4D97-AF65-F5344CB8AC3E}">
        <p14:creationId xmlns:p14="http://schemas.microsoft.com/office/powerpoint/2010/main" val="2031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Personnel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 and Video Technical Working Groups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Konrad Strauss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Hood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Tony </a:t>
            </a:r>
            <a:r>
              <a:rPr lang="en-US" sz="28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Tadey</a:t>
            </a:r>
            <a:endParaRPr lang="en-US" sz="28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John Wright</a:t>
            </a:r>
          </a:p>
        </p:txBody>
      </p:sp>
    </p:spTree>
    <p:extLst>
      <p:ext uri="{BB962C8B-B14F-4D97-AF65-F5344CB8AC3E}">
        <p14:creationId xmlns:p14="http://schemas.microsoft.com/office/powerpoint/2010/main" val="3363363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Personnel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189549"/>
            <a:ext cx="6998558" cy="5031447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AVPreserve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Colleagues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Michael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Angeletti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Stanford University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Chris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Lacinak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AVPreserve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Dave Rice, CUNY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Library of Congress Packard campus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Danny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Sbardella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New York Public Library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National Library of Norway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NARA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Tom de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Smet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Sound &amp; Vision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Brecht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Declercq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VIAA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Many others…</a:t>
            </a:r>
          </a:p>
        </p:txBody>
      </p:sp>
    </p:spTree>
    <p:extLst>
      <p:ext uri="{BB962C8B-B14F-4D97-AF65-F5344CB8AC3E}">
        <p14:creationId xmlns:p14="http://schemas.microsoft.com/office/powerpoint/2010/main" val="118734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5111" y="1281961"/>
            <a:ext cx="7140221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6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Lesson 3</a:t>
            </a:r>
          </a:p>
          <a:p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alibri"/>
                <a:cs typeface="Calibri"/>
              </a:rPr>
              <a:t>It takes a village…</a:t>
            </a:r>
          </a:p>
        </p:txBody>
      </p:sp>
    </p:spTree>
    <p:extLst>
      <p:ext uri="{BB962C8B-B14F-4D97-AF65-F5344CB8AC3E}">
        <p14:creationId xmlns:p14="http://schemas.microsoft.com/office/powerpoint/2010/main" val="147942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Digitization Strategy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Paradigm shift: explore partnership with a private company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Partnership with Memnon Archiving Services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Key to realizing goals around cost and timeframe without sacrificing quality</a:t>
            </a: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11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Digitization Strategy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Memnon – parallel transfer (industrial-scale) workflows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IU – 1:1 workflows for fragile formats and problem items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6.5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PB in 4 years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44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5111" y="1281961"/>
            <a:ext cx="7140221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6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Lesson 4</a:t>
            </a:r>
          </a:p>
          <a:p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alibri"/>
                <a:cs typeface="Calibri"/>
              </a:rPr>
              <a:t>We don’t have to do it all ourselves</a:t>
            </a:r>
          </a:p>
        </p:txBody>
      </p:sp>
    </p:spTree>
    <p:extLst>
      <p:ext uri="{BB962C8B-B14F-4D97-AF65-F5344CB8AC3E}">
        <p14:creationId xmlns:p14="http://schemas.microsoft.com/office/powerpoint/2010/main" val="42200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Digitization Strategy - Audio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7739646"/>
              </p:ext>
            </p:extLst>
          </p:nvPr>
        </p:nvGraphicFramePr>
        <p:xfrm>
          <a:off x="1539875" y="1189550"/>
          <a:ext cx="6999288" cy="5287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524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5111" y="1281961"/>
            <a:ext cx="7140221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1990s– Variations Digital Music Library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1998 – Digital Library Program formed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2000 – mass storage system implemented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2001 – EVIA digital video archive begun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2005-2012 – NEH-funded Sound Directions grants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2006 –IMLS-funded Digital Audio Archives Project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2009 – IU Libraries moving image archive founded</a:t>
            </a:r>
          </a:p>
          <a:p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09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1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1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6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Digitization Strategy - Video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3539456"/>
              </p:ext>
            </p:extLst>
          </p:nvPr>
        </p:nvGraphicFramePr>
        <p:xfrm>
          <a:off x="1539875" y="1189550"/>
          <a:ext cx="6999288" cy="541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70251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Digitization Strategy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Project file formats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Audio preservation master – BWF, 24/96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Audio production master –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same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Video preservation master –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FFV1/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Matroska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Video mezzanine – 50 Mbps MPEG-2</a:t>
            </a: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51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6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Digitization Facility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Innovation Center, Tech Park, IU Bloomington campus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Renovation December 2014 – May 2015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8,400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quare feet (780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sq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m)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21 rooms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316" y="4073534"/>
            <a:ext cx="3753485" cy="2502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3973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Pre-Digitization Workflow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Feeding the beast</a:t>
            </a:r>
          </a:p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At peak –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9 TB per day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320 hours digitized per day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616 physical objects digitized per day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2,700 files created per day</a:t>
            </a:r>
          </a:p>
        </p:txBody>
      </p:sp>
    </p:spTree>
    <p:extLst>
      <p:ext uri="{BB962C8B-B14F-4D97-AF65-F5344CB8AC3E}">
        <p14:creationId xmlns:p14="http://schemas.microsoft.com/office/powerpoint/2010/main" val="129864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Pre-Digitization Workflow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SMART – led by Patrick Feaster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Sort by technical characteristics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Gather technical metadata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Barcode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Place in batch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Transport to facility </a:t>
            </a:r>
          </a:p>
        </p:txBody>
      </p:sp>
    </p:spTree>
    <p:extLst>
      <p:ext uri="{BB962C8B-B14F-4D97-AF65-F5344CB8AC3E}">
        <p14:creationId xmlns:p14="http://schemas.microsoft.com/office/powerpoint/2010/main" val="97739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>
                <a:latin typeface="Calibri" pitchFamily="34" charset="0"/>
              </a:rPr>
              <a:t>IUB units with media</a:t>
            </a:r>
            <a:endParaRPr lang="en-US" sz="3600" b="0" dirty="0" smtClean="0">
              <a:latin typeface="Calibri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762000" y="1981200"/>
            <a:ext cx="4241800" cy="4572000"/>
          </a:xfrm>
        </p:spPr>
        <p:txBody>
          <a:bodyPr>
            <a:normAutofit lnSpcReduction="10000"/>
          </a:bodyPr>
          <a:lstStyle/>
          <a:p>
            <a:r>
              <a:rPr lang="en-US" sz="600" dirty="0" smtClean="0"/>
              <a:t>African American Arts Institute</a:t>
            </a:r>
          </a:p>
          <a:p>
            <a:r>
              <a:rPr lang="en-US" sz="600" dirty="0" smtClean="0"/>
              <a:t>African Studies Program</a:t>
            </a:r>
          </a:p>
          <a:p>
            <a:r>
              <a:rPr lang="en-US" sz="600" dirty="0" smtClean="0"/>
              <a:t>Anthropology, Department of</a:t>
            </a:r>
          </a:p>
          <a:p>
            <a:r>
              <a:rPr lang="en-US" sz="600" dirty="0" smtClean="0"/>
              <a:t>Archaeology, Glenn Black Laboratory of</a:t>
            </a:r>
          </a:p>
          <a:p>
            <a:r>
              <a:rPr lang="en-US" sz="600" dirty="0" smtClean="0"/>
              <a:t>Archives of African American Music and Culture</a:t>
            </a:r>
          </a:p>
          <a:p>
            <a:r>
              <a:rPr lang="en-US" sz="600" dirty="0" smtClean="0"/>
              <a:t>Archives of Traditional Music</a:t>
            </a:r>
          </a:p>
          <a:p>
            <a:r>
              <a:rPr lang="en-US" sz="600" dirty="0" smtClean="0"/>
              <a:t>Art Museum</a:t>
            </a:r>
          </a:p>
          <a:p>
            <a:r>
              <a:rPr lang="en-US" sz="600" dirty="0" smtClean="0"/>
              <a:t>Astronomy, Department of</a:t>
            </a:r>
          </a:p>
          <a:p>
            <a:r>
              <a:rPr lang="en-US" sz="600" dirty="0" smtClean="0"/>
              <a:t>Bands, Department of (Jacobs School of Music)</a:t>
            </a:r>
          </a:p>
          <a:p>
            <a:r>
              <a:rPr lang="en-US" sz="600" dirty="0" smtClean="0"/>
              <a:t>Basketball, Men's (Athletics Dept.)</a:t>
            </a:r>
          </a:p>
          <a:p>
            <a:r>
              <a:rPr lang="en-US" sz="600" dirty="0" smtClean="0"/>
              <a:t>Basketball, Women's (Athletics Dept.)</a:t>
            </a:r>
          </a:p>
          <a:p>
            <a:r>
              <a:rPr lang="en-US" sz="600" dirty="0" smtClean="0"/>
              <a:t>Black Film Center Archive</a:t>
            </a:r>
          </a:p>
          <a:p>
            <a:r>
              <a:rPr lang="en-US" sz="600" dirty="0" smtClean="0"/>
              <a:t>Business/SPEA Information Commons (IUBL)</a:t>
            </a:r>
          </a:p>
          <a:p>
            <a:r>
              <a:rPr lang="en-US" sz="600" dirty="0" smtClean="0"/>
              <a:t>Center for Disability Information and Referral</a:t>
            </a:r>
          </a:p>
          <a:p>
            <a:r>
              <a:rPr lang="en-US" sz="600" dirty="0" smtClean="0"/>
              <a:t>Center for Language Technology and Instructional Enrichment</a:t>
            </a:r>
          </a:p>
          <a:p>
            <a:r>
              <a:rPr lang="en-US" sz="600" dirty="0" smtClean="0"/>
              <a:t>Center for Languages of the Central Asian Region</a:t>
            </a:r>
          </a:p>
          <a:p>
            <a:r>
              <a:rPr lang="en-US" sz="600" dirty="0" smtClean="0"/>
              <a:t>Center for Latin American and Caribbean Studies</a:t>
            </a:r>
          </a:p>
          <a:p>
            <a:r>
              <a:rPr lang="en-US" sz="600" dirty="0" smtClean="0"/>
              <a:t>Center for the Documentation of Endangered Languages</a:t>
            </a:r>
          </a:p>
          <a:p>
            <a:r>
              <a:rPr lang="en-US" sz="600" dirty="0" smtClean="0"/>
              <a:t>Center for the Integrative Study of Animal Behavior</a:t>
            </a:r>
          </a:p>
          <a:p>
            <a:r>
              <a:rPr lang="en-US" sz="600" dirty="0" smtClean="0"/>
              <a:t>Center for the Study of Global Change</a:t>
            </a:r>
          </a:p>
          <a:p>
            <a:r>
              <a:rPr lang="en-US" sz="600" dirty="0" smtClean="0"/>
              <a:t>Center for the Study of History and Memory</a:t>
            </a:r>
          </a:p>
          <a:p>
            <a:r>
              <a:rPr lang="en-US" sz="600" dirty="0" smtClean="0"/>
              <a:t>Center on Aging and Community</a:t>
            </a:r>
          </a:p>
          <a:p>
            <a:r>
              <a:rPr lang="en-US" sz="600" dirty="0" smtClean="0"/>
              <a:t>Central Eurasian Studies</a:t>
            </a:r>
          </a:p>
          <a:p>
            <a:r>
              <a:rPr lang="en-US" sz="600" dirty="0" smtClean="0"/>
              <a:t>Chemistry Library (IUBL)</a:t>
            </a:r>
          </a:p>
          <a:p>
            <a:r>
              <a:rPr lang="en-US" sz="600" dirty="0" smtClean="0"/>
              <a:t>Communication and Culture, Department of</a:t>
            </a:r>
          </a:p>
          <a:p>
            <a:r>
              <a:rPr lang="en-US" sz="600" dirty="0" smtClean="0"/>
              <a:t>Creole Institute</a:t>
            </a:r>
          </a:p>
          <a:p>
            <a:r>
              <a:rPr lang="en-US" sz="600" dirty="0" smtClean="0"/>
              <a:t>East Asian Studies Center</a:t>
            </a:r>
          </a:p>
          <a:p>
            <a:r>
              <a:rPr lang="en-US" sz="600" dirty="0" smtClean="0"/>
              <a:t>Education Library (IUBL)</a:t>
            </a:r>
          </a:p>
          <a:p>
            <a:r>
              <a:rPr lang="en-US" sz="600" dirty="0" smtClean="0"/>
              <a:t>Elizabeth Sage Historic Costume Collection</a:t>
            </a:r>
          </a:p>
          <a:p>
            <a:r>
              <a:rPr lang="en-US" sz="600" dirty="0" err="1" smtClean="0"/>
              <a:t>Eppley</a:t>
            </a:r>
            <a:r>
              <a:rPr lang="en-US" sz="600" dirty="0" smtClean="0"/>
              <a:t> Institute for Parks and Public Lands</a:t>
            </a:r>
          </a:p>
          <a:p>
            <a:r>
              <a:rPr lang="en-US" sz="600" dirty="0" smtClean="0"/>
              <a:t>Field Hockey (Athletics Dept.)</a:t>
            </a:r>
          </a:p>
          <a:p>
            <a:r>
              <a:rPr lang="en-US" sz="600" dirty="0" smtClean="0"/>
              <a:t>Fine Arts Library (IUBL)</a:t>
            </a:r>
          </a:p>
          <a:p>
            <a:r>
              <a:rPr lang="en-US" sz="600" dirty="0" smtClean="0"/>
              <a:t>Folklore and Ethnomusicology, Department of</a:t>
            </a:r>
          </a:p>
          <a:p>
            <a:r>
              <a:rPr lang="en-US" sz="600" dirty="0" smtClean="0"/>
              <a:t>Football (Athletics Dept.)</a:t>
            </a:r>
          </a:p>
          <a:p>
            <a:r>
              <a:rPr lang="en-US" sz="600" dirty="0" smtClean="0"/>
              <a:t>Gay, Lesbian, Bisexual and Transgender Student Support Services Library</a:t>
            </a:r>
          </a:p>
          <a:p>
            <a:r>
              <a:rPr lang="en-US" sz="600" dirty="0" smtClean="0"/>
              <a:t>Geography and Map Library (IUBL)</a:t>
            </a:r>
          </a:p>
          <a:p>
            <a:r>
              <a:rPr lang="en-US" sz="600" dirty="0" smtClean="0"/>
              <a:t>Geology Library (IUBL)</a:t>
            </a:r>
          </a:p>
          <a:p>
            <a:r>
              <a:rPr lang="en-US" sz="600" dirty="0" smtClean="0"/>
              <a:t>Golf (Athletics Dept.)</a:t>
            </a:r>
          </a:p>
          <a:p>
            <a:r>
              <a:rPr lang="en-US" sz="600" dirty="0" smtClean="0"/>
              <a:t>Government Information, Microforms, and Statistical Services (IUBL)</a:t>
            </a:r>
          </a:p>
          <a:p>
            <a:r>
              <a:rPr lang="en-US" sz="600" dirty="0" smtClean="0"/>
              <a:t>Health, Physical Education, and Recreation (HPER) Library (IUBL)</a:t>
            </a:r>
          </a:p>
          <a:p>
            <a:endParaRPr lang="en-US" sz="6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156200" y="1981200"/>
            <a:ext cx="3479800" cy="4572000"/>
          </a:xfrm>
        </p:spPr>
        <p:txBody>
          <a:bodyPr>
            <a:normAutofit lnSpcReduction="10000"/>
          </a:bodyPr>
          <a:lstStyle/>
          <a:p>
            <a:r>
              <a:rPr lang="en-US" sz="600" dirty="0" smtClean="0"/>
              <a:t>I. U. Foundation</a:t>
            </a:r>
          </a:p>
          <a:p>
            <a:r>
              <a:rPr lang="en-US" sz="600" dirty="0" smtClean="0"/>
              <a:t>Indiana Prevention Resource Center</a:t>
            </a:r>
          </a:p>
          <a:p>
            <a:r>
              <a:rPr lang="en-US" sz="600" dirty="0" smtClean="0"/>
              <a:t>Inner Asian and Uralic National Resource Center</a:t>
            </a:r>
          </a:p>
          <a:p>
            <a:r>
              <a:rPr lang="en-US" sz="600" dirty="0" smtClean="0"/>
              <a:t>Institute for Advanced Study</a:t>
            </a:r>
          </a:p>
          <a:p>
            <a:r>
              <a:rPr lang="en-US" sz="600" dirty="0" smtClean="0"/>
              <a:t>Kinsey Institute for Research in Sex, Gender, and Reproduction</a:t>
            </a:r>
          </a:p>
          <a:p>
            <a:r>
              <a:rPr lang="en-US" sz="600" dirty="0" smtClean="0"/>
              <a:t>Latin American Music Center</a:t>
            </a:r>
          </a:p>
          <a:p>
            <a:r>
              <a:rPr lang="en-US" sz="600" dirty="0" smtClean="0"/>
              <a:t>Latino Cultural Center (La Casa)</a:t>
            </a:r>
          </a:p>
          <a:p>
            <a:r>
              <a:rPr lang="en-US" sz="600" dirty="0" smtClean="0"/>
              <a:t>Law Library</a:t>
            </a:r>
          </a:p>
          <a:p>
            <a:r>
              <a:rPr lang="en-US" sz="600" dirty="0" smtClean="0"/>
              <a:t>Liberian Collections Project</a:t>
            </a:r>
          </a:p>
          <a:p>
            <a:r>
              <a:rPr lang="en-US" sz="600" dirty="0" smtClean="0"/>
              <a:t>Life Sciences Library (IUBL)</a:t>
            </a:r>
          </a:p>
          <a:p>
            <a:r>
              <a:rPr lang="en-US" sz="600" dirty="0" smtClean="0"/>
              <a:t>Lilly Library (IUBL)</a:t>
            </a:r>
          </a:p>
          <a:p>
            <a:r>
              <a:rPr lang="en-US" sz="600" dirty="0" smtClean="0"/>
              <a:t>Linguistics Club</a:t>
            </a:r>
          </a:p>
          <a:p>
            <a:r>
              <a:rPr lang="en-US" sz="600" dirty="0" err="1" smtClean="0"/>
              <a:t>Mathers</a:t>
            </a:r>
            <a:r>
              <a:rPr lang="en-US" sz="600" dirty="0" smtClean="0"/>
              <a:t> Museum of World Cultures</a:t>
            </a:r>
          </a:p>
          <a:p>
            <a:r>
              <a:rPr lang="en-US" sz="600" dirty="0" smtClean="0"/>
              <a:t>Media and Reserve Services (IUBL)</a:t>
            </a:r>
          </a:p>
          <a:p>
            <a:r>
              <a:rPr lang="en-US" sz="600" dirty="0" smtClean="0"/>
              <a:t>Media Design and Production</a:t>
            </a:r>
          </a:p>
          <a:p>
            <a:r>
              <a:rPr lang="en-US" sz="600" dirty="0" smtClean="0"/>
              <a:t>Modern Political Papers (IUBL)</a:t>
            </a:r>
          </a:p>
          <a:p>
            <a:r>
              <a:rPr lang="en-US" sz="600" dirty="0" smtClean="0"/>
              <a:t>Music Library, William and Gayle Cook</a:t>
            </a:r>
          </a:p>
          <a:p>
            <a:r>
              <a:rPr lang="en-US" sz="600" dirty="0" smtClean="0"/>
              <a:t>Neal-Marshall Black Culture Center Library (IUBL)</a:t>
            </a:r>
          </a:p>
          <a:p>
            <a:r>
              <a:rPr lang="en-US" sz="600" dirty="0" smtClean="0"/>
              <a:t>Optometry Library (IUBL)</a:t>
            </a:r>
          </a:p>
          <a:p>
            <a:r>
              <a:rPr lang="en-US" sz="600" dirty="0" smtClean="0"/>
              <a:t>Optometry, School of</a:t>
            </a:r>
          </a:p>
          <a:p>
            <a:r>
              <a:rPr lang="en-US" sz="600" dirty="0" smtClean="0"/>
              <a:t>Polish Studies Center</a:t>
            </a:r>
          </a:p>
          <a:p>
            <a:r>
              <a:rPr lang="en-US" sz="600" dirty="0" smtClean="0"/>
              <a:t>Psychological and Brain Sciences, Department of</a:t>
            </a:r>
          </a:p>
          <a:p>
            <a:r>
              <a:rPr lang="en-US" sz="600" dirty="0" smtClean="0"/>
              <a:t>Radio and Television Services</a:t>
            </a:r>
          </a:p>
          <a:p>
            <a:r>
              <a:rPr lang="en-US" sz="600" dirty="0" smtClean="0"/>
              <a:t>Recording Arts, Department of (Jacobs School of Music)</a:t>
            </a:r>
          </a:p>
          <a:p>
            <a:r>
              <a:rPr lang="en-US" sz="600" dirty="0" smtClean="0"/>
              <a:t>Residential Programs and Services Libraries</a:t>
            </a:r>
          </a:p>
          <a:p>
            <a:r>
              <a:rPr lang="en-US" sz="600" dirty="0" smtClean="0"/>
              <a:t>Rowing (Athletics Dept.)</a:t>
            </a:r>
          </a:p>
          <a:p>
            <a:r>
              <a:rPr lang="en-US" sz="600" dirty="0" smtClean="0"/>
              <a:t>Roy W. Howard Archive</a:t>
            </a:r>
          </a:p>
          <a:p>
            <a:r>
              <a:rPr lang="en-US" sz="600" dirty="0" smtClean="0"/>
              <a:t>Russian and East European Institute</a:t>
            </a:r>
          </a:p>
          <a:p>
            <a:r>
              <a:rPr lang="en-US" sz="600" dirty="0" smtClean="0"/>
              <a:t>Soccer, Men's (Athletics Dept.)</a:t>
            </a:r>
          </a:p>
          <a:p>
            <a:r>
              <a:rPr lang="en-US" sz="600" dirty="0" smtClean="0"/>
              <a:t>Softball (Athletics Dept.)</a:t>
            </a:r>
          </a:p>
          <a:p>
            <a:r>
              <a:rPr lang="en-US" sz="600" dirty="0" smtClean="0"/>
              <a:t>Sound And Video Analysis &amp; Instruction Laboratory</a:t>
            </a:r>
          </a:p>
          <a:p>
            <a:r>
              <a:rPr lang="en-US" sz="600" dirty="0" smtClean="0"/>
              <a:t>Swain Hall Library (IUBL)</a:t>
            </a:r>
          </a:p>
          <a:p>
            <a:r>
              <a:rPr lang="en-US" sz="600" dirty="0" smtClean="0"/>
              <a:t>Tennis, Men's (Athletics Dept.)</a:t>
            </a:r>
          </a:p>
          <a:p>
            <a:r>
              <a:rPr lang="en-US" sz="600" dirty="0" smtClean="0"/>
              <a:t>Theatre and Drama, Department of</a:t>
            </a:r>
          </a:p>
          <a:p>
            <a:r>
              <a:rPr lang="en-US" sz="600" dirty="0" smtClean="0"/>
              <a:t>Traditional Arts Indiana</a:t>
            </a:r>
          </a:p>
          <a:p>
            <a:r>
              <a:rPr lang="en-US" sz="600" dirty="0" smtClean="0"/>
              <a:t>Unclaimed Collection #2 (Franklin Hall Attic)</a:t>
            </a:r>
          </a:p>
          <a:p>
            <a:r>
              <a:rPr lang="en-US" sz="600" dirty="0" smtClean="0"/>
              <a:t>University Archives (IUBL)</a:t>
            </a:r>
          </a:p>
          <a:p>
            <a:r>
              <a:rPr lang="en-US" sz="600" dirty="0" smtClean="0"/>
              <a:t>University Communications, Office of</a:t>
            </a:r>
          </a:p>
          <a:p>
            <a:r>
              <a:rPr lang="en-US" sz="600" dirty="0" smtClean="0"/>
              <a:t>Video Production (Athletics Dept.)</a:t>
            </a:r>
          </a:p>
          <a:p>
            <a:r>
              <a:rPr lang="en-US" sz="600" dirty="0" smtClean="0"/>
              <a:t>Volleyball, Women's (Athletics Dept.)</a:t>
            </a:r>
          </a:p>
          <a:p>
            <a:r>
              <a:rPr lang="en-US" sz="600" dirty="0" smtClean="0"/>
              <a:t>West European Studies Film Library</a:t>
            </a:r>
          </a:p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92482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500"/>
                            </p:stCondLst>
                            <p:childTnLst>
                              <p:par>
                                <p:cTn id="8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500"/>
                            </p:stCondLst>
                            <p:childTnLst>
                              <p:par>
                                <p:cTn id="1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8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8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8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8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8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8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8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8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9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8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8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0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8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8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9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9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8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8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9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9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8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8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6500"/>
                            </p:stCondLst>
                            <p:childTnLst>
                              <p:par>
                                <p:cTn id="2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9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500"/>
                                        <p:tgtEl>
                                          <p:spTgt spid="8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4" dur="500"/>
                                        <p:tgtEl>
                                          <p:spTgt spid="8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500"/>
                                        <p:tgtEl>
                                          <p:spTgt spid="8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4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9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9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9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9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26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9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9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9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9">
                                            <p:txEl>
                                              <p:pRg st="35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9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9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8500"/>
                            </p:stCondLst>
                            <p:childTnLst>
                              <p:par>
                                <p:cTn id="2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9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8500"/>
                            </p:stCondLst>
                            <p:childTnLst>
                              <p:par>
                                <p:cTn id="2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8" dur="500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1" dur="500"/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4" dur="500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8" dur="500"/>
                                        <p:tgtEl>
                                          <p:spTgt spid="8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9500"/>
                            </p:stCondLst>
                            <p:childTnLst>
                              <p:par>
                                <p:cTn id="3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9500"/>
                            </p:stCondLst>
                            <p:childTnLst>
                              <p:par>
                                <p:cTn id="3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9500"/>
                            </p:stCondLst>
                            <p:childTnLst>
                              <p:par>
                                <p:cTn id="30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20500"/>
                            </p:stCondLst>
                            <p:childTnLst>
                              <p:par>
                                <p:cTn id="3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8" dur="500"/>
                                        <p:tgtEl>
                                          <p:spTgt spid="9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21000"/>
                            </p:stCondLst>
                            <p:childTnLst>
                              <p:par>
                                <p:cTn id="3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500"/>
                                        <p:tgtEl>
                                          <p:spTgt spid="9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21500"/>
                            </p:stCondLst>
                            <p:childTnLst>
                              <p:par>
                                <p:cTn id="3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1500"/>
                            </p:stCondLst>
                            <p:childTnLst>
                              <p:par>
                                <p:cTn id="3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9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9">
                                            <p:txEl>
                                              <p:pRg st="4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3000"/>
                                        <p:tgtEl>
                                          <p:spTgt spid="9">
                                            <p:txEl>
                                              <p:pRg st="36" end="3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5111" y="1281961"/>
            <a:ext cx="7140221" cy="48320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6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Lesson 5</a:t>
            </a:r>
          </a:p>
          <a:p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alibri"/>
                <a:cs typeface="Calibri"/>
              </a:rPr>
              <a:t>Prep workflow requires significantly more time and resources than expected</a:t>
            </a:r>
          </a:p>
          <a:p>
            <a:pPr algn="ctr"/>
            <a:endParaRPr lang="en-US" sz="44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alibri"/>
                <a:cs typeface="Calibri"/>
              </a:rPr>
              <a:t>Bottleneck in the system</a:t>
            </a:r>
          </a:p>
        </p:txBody>
      </p:sp>
    </p:spTree>
    <p:extLst>
      <p:ext uri="{BB962C8B-B14F-4D97-AF65-F5344CB8AC3E}">
        <p14:creationId xmlns:p14="http://schemas.microsoft.com/office/powerpoint/2010/main" val="147942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31737"/>
            <a:ext cx="8345998" cy="4663440"/>
          </a:xfrm>
        </p:spPr>
      </p:pic>
    </p:spTree>
    <p:extLst>
      <p:ext uri="{BB962C8B-B14F-4D97-AF65-F5344CB8AC3E}">
        <p14:creationId xmlns:p14="http://schemas.microsoft.com/office/powerpoint/2010/main" val="2203392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374" y="949642"/>
            <a:ext cx="5259253" cy="5212080"/>
          </a:xfrm>
        </p:spPr>
      </p:pic>
    </p:spTree>
    <p:extLst>
      <p:ext uri="{BB962C8B-B14F-4D97-AF65-F5344CB8AC3E}">
        <p14:creationId xmlns:p14="http://schemas.microsoft.com/office/powerpoint/2010/main" val="1839639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5186" y="-563052"/>
            <a:ext cx="11728695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8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5730" y="-320040"/>
            <a:ext cx="5946289" cy="740664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582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3455" y="-457200"/>
            <a:ext cx="11728695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82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9980"/>
            <a:ext cx="8428878" cy="630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0" y="294229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One batch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55506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IU Media Digitization Studios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Audio preservation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7,000 field cylinders, lacquer discs, mixed speed tapes, wire recordings</a:t>
            </a:r>
          </a:p>
          <a:p>
            <a:pPr marL="457200" indent="-457200">
              <a:buFont typeface="Arial"/>
              <a:buChar char="•"/>
            </a:pPr>
            <a:r>
              <a:rPr lang="en-US" sz="2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Sound Directions 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1:1 workflow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Two critical listening rooms designed by Jeff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Hedback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565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IU Media Digitization Studios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Video preservation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Hi 8/8mm, Betamax, ½” EIAJ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Problem VHS,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Umatic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Betacam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SP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FFmpeg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home-grown interface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Blackmagic</a:t>
            </a: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card</a:t>
            </a:r>
          </a:p>
        </p:txBody>
      </p:sp>
    </p:spTree>
    <p:extLst>
      <p:ext uri="{BB962C8B-B14F-4D97-AF65-F5344CB8AC3E}">
        <p14:creationId xmlns:p14="http://schemas.microsoft.com/office/powerpoint/2010/main" val="261952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IU Media Digitization Studios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Productivity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Applying Theory of Constraints principles</a:t>
            </a:r>
          </a:p>
          <a:p>
            <a:pPr marL="1200150" lvl="1" indent="-457200">
              <a:buFont typeface="Arial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Elevating the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bottlenecks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1" indent="-457200">
              <a:buFont typeface="Arial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AV Tech position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Scripts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Scrum methodology</a:t>
            </a:r>
          </a:p>
          <a:p>
            <a:pPr marL="1200150" lvl="1" indent="-457200">
              <a:buFont typeface="Arial"/>
              <a:buChar char="•"/>
            </a:pP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Jira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backlog</a:t>
            </a:r>
          </a:p>
          <a:p>
            <a:pPr marL="1200150" lvl="1" indent="-457200">
              <a:buFont typeface="Arial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Two week sprints</a:t>
            </a:r>
          </a:p>
        </p:txBody>
      </p:sp>
    </p:spTree>
    <p:extLst>
      <p:ext uri="{BB962C8B-B14F-4D97-AF65-F5344CB8AC3E}">
        <p14:creationId xmlns:p14="http://schemas.microsoft.com/office/powerpoint/2010/main" val="3983267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Quality Control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914 files per day at peak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861 master audio files/53 video files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Peak video = 191 files per day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Random sample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Visual/aural/metadata inspection</a:t>
            </a:r>
          </a:p>
          <a:p>
            <a:pPr marL="457200" indent="-457200">
              <a:buFont typeface="Arial"/>
              <a:buChar char="•"/>
            </a:pP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Supplemental tool: </a:t>
            </a:r>
            <a:r>
              <a:rPr 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QCTools</a:t>
            </a:r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250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5111" y="1281961"/>
            <a:ext cx="7140221" cy="34778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6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Lesson 6</a:t>
            </a:r>
          </a:p>
          <a:p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alibri"/>
                <a:cs typeface="Calibri"/>
              </a:rPr>
              <a:t>Strategic and risk-based QC can help target limited resources</a:t>
            </a:r>
          </a:p>
        </p:txBody>
      </p:sp>
    </p:spTree>
    <p:extLst>
      <p:ext uri="{BB962C8B-B14F-4D97-AF65-F5344CB8AC3E}">
        <p14:creationId xmlns:p14="http://schemas.microsoft.com/office/powerpoint/2010/main" val="2899340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Post-Processing Workflow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Transcode—create access derivatives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Embed metadata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Collect metadata for SIP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Structural QC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Make files available for QC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Push to long-term storage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Push to access system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Fully automated</a:t>
            </a:r>
          </a:p>
        </p:txBody>
      </p:sp>
    </p:spTree>
    <p:extLst>
      <p:ext uri="{BB962C8B-B14F-4D97-AF65-F5344CB8AC3E}">
        <p14:creationId xmlns:p14="http://schemas.microsoft.com/office/powerpoint/2010/main" val="13015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Digital Preservation Repository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Bit Storage: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IU Scholarly Data Archive (SDA)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Mirrored between IUB and IUPUI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File and Metadata Management: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HydraDAM2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14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2643" y="3244334"/>
            <a:ext cx="3572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Data_center.pngData_center.png</a:t>
            </a:r>
            <a:endParaRPr lang="en-US" dirty="0"/>
          </a:p>
        </p:txBody>
      </p:sp>
      <p:pic>
        <p:nvPicPr>
          <p:cNvPr id="3" name="Picture 2" descr="Data_cen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3" y="578556"/>
            <a:ext cx="829665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6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5111" y="1281961"/>
            <a:ext cx="7140221" cy="390876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6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Lesson 1</a:t>
            </a:r>
          </a:p>
          <a:p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alibri"/>
                <a:cs typeface="Calibri"/>
              </a:rPr>
              <a:t>Highlight research and instructional value</a:t>
            </a:r>
          </a:p>
          <a:p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Calibri"/>
                <a:cs typeface="Calibri"/>
              </a:rPr>
              <a:t>(along with </a:t>
            </a:r>
            <a:r>
              <a:rPr lang="en-US" sz="3600" dirty="0" err="1" smtClean="0">
                <a:solidFill>
                  <a:schemeClr val="bg1"/>
                </a:solidFill>
                <a:latin typeface="Calibri"/>
                <a:cs typeface="Calibri"/>
              </a:rPr>
              <a:t>Degralescence</a:t>
            </a:r>
            <a:r>
              <a:rPr lang="en-US" sz="3600" dirty="0" smtClean="0">
                <a:solidFill>
                  <a:schemeClr val="bg1"/>
                </a:solidFill>
                <a:latin typeface="Calibri"/>
                <a:cs typeface="Calibri"/>
              </a:rPr>
              <a:t>)</a:t>
            </a:r>
            <a:endParaRPr lang="en-US" sz="3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114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HydraDAM2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IU Libraries NEH-funded collaboration with WGBH/Boston, 2015-2016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Preservation repository system for time-based media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Based on: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Fedora 4 digital repository software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Hydra framework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760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Access Repository: Avalon Media System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Co-developed by IU and Northwestern University Libraries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Funding from IMLS, 2011-2015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unding from Mellon, 2015-2016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 production at multiple institutions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Hydra/Fedora technologies</a:t>
            </a:r>
          </a:p>
        </p:txBody>
      </p:sp>
      <p:pic>
        <p:nvPicPr>
          <p:cNvPr id="6" name="Picture 5" descr="Screen Shot 2014-04-29 at 9.08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21" y="5464558"/>
            <a:ext cx="2512222" cy="120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50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532" y="187552"/>
            <a:ext cx="8229600" cy="1088495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Avalon at IU: Media Collections Online</a:t>
            </a:r>
            <a:b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media.dlib.indiana.edu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mc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239" y="1361178"/>
            <a:ext cx="7225020" cy="49359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9049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21944" y="867825"/>
            <a:ext cx="7078966" cy="2059729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BentonSansCond Book"/>
              </a:rPr>
              <a:t>Media Preservation at Scale:</a:t>
            </a:r>
          </a:p>
          <a:p>
            <a:pPr algn="ctr"/>
            <a:r>
              <a:rPr lang="en-US" sz="3400" dirty="0" smtClean="0">
                <a:solidFill>
                  <a:schemeClr val="bg1"/>
                </a:solidFill>
                <a:latin typeface="BentonSansCond Book"/>
              </a:rPr>
              <a:t>The Indiana University Media Digitization and Preservation Initiative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00748" y="3376759"/>
            <a:ext cx="6164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BentonSansCond Book" panose="02000606040000020004" pitchFamily="50" charset="0"/>
              </a:rPr>
              <a:t>Mike Casey, Director of Technical Operations, MDPI, Indiana University</a:t>
            </a:r>
          </a:p>
          <a:p>
            <a:endParaRPr lang="en-US" sz="2400" dirty="0">
              <a:solidFill>
                <a:schemeClr val="bg1"/>
              </a:solidFill>
              <a:latin typeface="BentonSansCond Book" panose="02000606040000020004" pitchFamily="50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BentonSansCond Book" panose="02000606040000020004" pitchFamily="50" charset="0"/>
              </a:rPr>
              <a:t>Andrew </a:t>
            </a:r>
            <a:r>
              <a:rPr lang="en-US" sz="2400" dirty="0" err="1">
                <a:solidFill>
                  <a:schemeClr val="bg1"/>
                </a:solidFill>
                <a:latin typeface="BentonSansCond Book" panose="02000606040000020004" pitchFamily="50" charset="0"/>
              </a:rPr>
              <a:t>D</a:t>
            </a:r>
            <a:r>
              <a:rPr lang="en-US" sz="2400" dirty="0" err="1" smtClean="0">
                <a:solidFill>
                  <a:schemeClr val="bg1"/>
                </a:solidFill>
                <a:latin typeface="BentonSansCond Book" panose="02000606040000020004" pitchFamily="50" charset="0"/>
              </a:rPr>
              <a:t>apuzzo</a:t>
            </a:r>
            <a:r>
              <a:rPr lang="en-US" sz="2400" dirty="0" smtClean="0">
                <a:solidFill>
                  <a:schemeClr val="bg1"/>
                </a:solidFill>
                <a:latin typeface="BentonSansCond Book" panose="02000606040000020004" pitchFamily="50" charset="0"/>
              </a:rPr>
              <a:t>, Director of US Operations, Memnon Archiving Services</a:t>
            </a:r>
            <a:endParaRPr lang="en-US" sz="2400" dirty="0">
              <a:solidFill>
                <a:schemeClr val="bg1"/>
              </a:solidFill>
              <a:latin typeface="BentonSansCond Book" panose="02000606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22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89" y="134471"/>
            <a:ext cx="4956454" cy="63739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719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5111" y="1281961"/>
            <a:ext cx="7140221" cy="31700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6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Lesson 2</a:t>
            </a:r>
          </a:p>
          <a:p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Calibri"/>
                <a:cs typeface="Calibri"/>
              </a:rPr>
              <a:t>Preserverance</a:t>
            </a:r>
            <a:endParaRPr lang="en-US" sz="4800" b="1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28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Calibri"/>
                <a:cs typeface="Calibri"/>
              </a:rPr>
              <a:t>(Preservation perseverance)</a:t>
            </a:r>
            <a:endParaRPr lang="en-US" sz="36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655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445" y="1956192"/>
            <a:ext cx="6603276" cy="44021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8493" y="330513"/>
            <a:ext cx="9062113" cy="113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400" dirty="0" smtClean="0">
                <a:solidFill>
                  <a:srgbClr val="FFFFFF"/>
                </a:solidFill>
                <a:latin typeface="Calibri" panose="020F0502020204030204" pitchFamily="34" charset="0"/>
                <a:cs typeface="BentonSansCond Book"/>
              </a:rPr>
              <a:t>2013 State </a:t>
            </a:r>
            <a:r>
              <a:rPr lang="en-US" sz="3400" dirty="0">
                <a:solidFill>
                  <a:srgbClr val="FFFFFF"/>
                </a:solidFill>
                <a:latin typeface="Calibri" panose="020F0502020204030204" pitchFamily="34" charset="0"/>
                <a:cs typeface="BentonSansCond Book"/>
              </a:rPr>
              <a:t>of the University </a:t>
            </a:r>
            <a:r>
              <a:rPr lang="en-US" sz="3400" dirty="0" smtClean="0">
                <a:solidFill>
                  <a:srgbClr val="FFFFFF"/>
                </a:solidFill>
                <a:latin typeface="Calibri" panose="020F0502020204030204" pitchFamily="34" charset="0"/>
                <a:cs typeface="BentonSansCond Book"/>
              </a:rPr>
              <a:t>Announcement</a:t>
            </a:r>
          </a:p>
          <a:p>
            <a:pPr lvl="0">
              <a:spcBef>
                <a:spcPct val="20000"/>
              </a:spcBef>
            </a:pPr>
            <a:r>
              <a:rPr lang="en-US" sz="2800" dirty="0" smtClean="0">
                <a:solidFill>
                  <a:srgbClr val="FFFFFF"/>
                </a:solidFill>
                <a:latin typeface="Calibri" panose="020F0502020204030204" pitchFamily="34" charset="0"/>
                <a:cs typeface="BentonSansCond Book"/>
              </a:rPr>
              <a:t>Media Digitization and Preservation Initiative (MDPI)</a:t>
            </a:r>
            <a:endParaRPr lang="en-US" sz="2800" dirty="0">
              <a:solidFill>
                <a:srgbClr val="FFFFFF"/>
              </a:solidFill>
              <a:latin typeface="Calibri" panose="020F0502020204030204" pitchFamily="34" charset="0"/>
              <a:cs typeface="BentonSansCond Book"/>
            </a:endParaRPr>
          </a:p>
        </p:txBody>
      </p:sp>
    </p:spTree>
    <p:extLst>
      <p:ext uri="{BB962C8B-B14F-4D97-AF65-F5344CB8AC3E}">
        <p14:creationId xmlns:p14="http://schemas.microsoft.com/office/powerpoint/2010/main" val="264604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1054"/>
            <a:ext cx="8229600" cy="108849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MDPI Overview</a:t>
            </a: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0197" y="1651293"/>
            <a:ext cx="6998558" cy="4275666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Digitally preserve all significant audio and video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Complete by IU Bicentennial in 2020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University-wide initiative</a:t>
            </a:r>
          </a:p>
          <a:p>
            <a:pPr marL="457200" indent="-457200">
              <a:buFont typeface="Arial"/>
              <a:buChar char="•"/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51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U_Powerpoint_Traditional">
  <a:themeElements>
    <a:clrScheme name="IU Hoosier">
      <a:dk1>
        <a:srgbClr val="292929"/>
      </a:dk1>
      <a:lt1>
        <a:srgbClr val="FFFFFF"/>
      </a:lt1>
      <a:dk2>
        <a:srgbClr val="66080F"/>
      </a:dk2>
      <a:lt2>
        <a:srgbClr val="EEECE1"/>
      </a:lt2>
      <a:accent1>
        <a:srgbClr val="66080F"/>
      </a:accent1>
      <a:accent2>
        <a:srgbClr val="9E9187"/>
      </a:accent2>
      <a:accent3>
        <a:srgbClr val="305B7B"/>
      </a:accent3>
      <a:accent4>
        <a:srgbClr val="82CDAF"/>
      </a:accent4>
      <a:accent5>
        <a:srgbClr val="DB8E43"/>
      </a:accent5>
      <a:accent6>
        <a:srgbClr val="695C5A"/>
      </a:accent6>
      <a:hlink>
        <a:srgbClr val="038EFF"/>
      </a:hlink>
      <a:folHlink>
        <a:srgbClr val="D47DC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alpha val="90000"/>
          </a:schemeClr>
        </a:solidFill>
        <a:ln>
          <a:noFill/>
        </a:ln>
        <a:effectLst/>
      </a:spPr>
      <a:bodyPr/>
      <a:lstStyle>
        <a:defPPr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White Master">
  <a:themeElements>
    <a:clrScheme name="SONY">
      <a:dk1>
        <a:sysClr val="windowText" lastClr="000000"/>
      </a:dk1>
      <a:lt1>
        <a:sysClr val="window" lastClr="FFFFFF"/>
      </a:lt1>
      <a:dk2>
        <a:srgbClr val="7C388C"/>
      </a:dk2>
      <a:lt2>
        <a:srgbClr val="D42F7E"/>
      </a:lt2>
      <a:accent1>
        <a:srgbClr val="1952A6"/>
      </a:accent1>
      <a:accent2>
        <a:srgbClr val="54A9CC"/>
      </a:accent2>
      <a:accent3>
        <a:srgbClr val="318C3A"/>
      </a:accent3>
      <a:accent4>
        <a:srgbClr val="F2CE00"/>
      </a:accent4>
      <a:accent5>
        <a:srgbClr val="E6820B"/>
      </a:accent5>
      <a:accent6>
        <a:srgbClr val="CF1111"/>
      </a:accent6>
      <a:hlink>
        <a:srgbClr val="5887F5"/>
      </a:hlink>
      <a:folHlink>
        <a:srgbClr val="683ABD"/>
      </a:folHlink>
    </a:clrScheme>
    <a:fontScheme name="SONY">
      <a:majorFont>
        <a:latin typeface="SST"/>
        <a:ea typeface="SST Japanese Pro Regular"/>
        <a:cs typeface=""/>
      </a:majorFont>
      <a:minorFont>
        <a:latin typeface="SST"/>
        <a:ea typeface="SST Japanese Pro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>
            <a:lumMod val="95000"/>
            <a:lumOff val="5000"/>
            <a:alpha val="20000"/>
          </a:schemeClr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IU_Powerpoint_Hoosier</Template>
  <TotalTime>3991</TotalTime>
  <Words>1587</Words>
  <Application>Microsoft Macintosh PowerPoint</Application>
  <PresentationFormat>On-screen Show (4:3)</PresentationFormat>
  <Paragraphs>352</Paragraphs>
  <Slides>53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IU_Powerpoint_Traditional</vt:lpstr>
      <vt:lpstr>White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MDPI Overview</vt:lpstr>
      <vt:lpstr>MDPI Funding</vt:lpstr>
      <vt:lpstr>MDPI Leadership</vt:lpstr>
      <vt:lpstr>MDPI Personnel</vt:lpstr>
      <vt:lpstr>MDPI Personnel</vt:lpstr>
      <vt:lpstr>MDPI Personnel</vt:lpstr>
      <vt:lpstr>MDPI Personnel</vt:lpstr>
      <vt:lpstr>MDPI Personnel</vt:lpstr>
      <vt:lpstr>MDPI Personnel</vt:lpstr>
      <vt:lpstr>MDPI Personnel</vt:lpstr>
      <vt:lpstr>MDPI Personnel</vt:lpstr>
      <vt:lpstr>MDPI Personnel</vt:lpstr>
      <vt:lpstr>MDPI Personnel</vt:lpstr>
      <vt:lpstr>MDPI Personnel</vt:lpstr>
      <vt:lpstr>MDPI Personnel</vt:lpstr>
      <vt:lpstr>MDPI Personnel</vt:lpstr>
      <vt:lpstr>PowerPoint Presentation</vt:lpstr>
      <vt:lpstr>MDPI Digitization Strategy</vt:lpstr>
      <vt:lpstr>MDPI Digitization Strategy</vt:lpstr>
      <vt:lpstr>PowerPoint Presentation</vt:lpstr>
      <vt:lpstr>MDPI Digitization Strategy - Audio</vt:lpstr>
      <vt:lpstr>MDPI Digitization Strategy - Video</vt:lpstr>
      <vt:lpstr>MDPI Digitization Strategy</vt:lpstr>
      <vt:lpstr>MDPI Digitization Facility</vt:lpstr>
      <vt:lpstr>MDPI Pre-Digitization Workflow</vt:lpstr>
      <vt:lpstr>MDPI Pre-Digitization Workflow</vt:lpstr>
      <vt:lpstr>IUB units with media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IU Media Digitization Studios</vt:lpstr>
      <vt:lpstr>IU Media Digitization Studios</vt:lpstr>
      <vt:lpstr>IU Media Digitization Studios</vt:lpstr>
      <vt:lpstr>MDPI Quality Control</vt:lpstr>
      <vt:lpstr>PowerPoint Presentation</vt:lpstr>
      <vt:lpstr>MDPI Post-Processing Workflow</vt:lpstr>
      <vt:lpstr>MDPI Digital Preservation Repository</vt:lpstr>
      <vt:lpstr>PowerPoint Presentation</vt:lpstr>
      <vt:lpstr>HydraDAM2</vt:lpstr>
      <vt:lpstr>Access Repository: Avalon Media System</vt:lpstr>
      <vt:lpstr>Avalon at IU: Media Collections Online media.dlib.indiana.edu</vt:lpstr>
      <vt:lpstr>PowerPoint Presentation</vt:lpstr>
    </vt:vector>
  </TitlesOfParts>
  <Company>Indiana University Libraries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Cope, Amy Christine</dc:creator>
  <cp:lastModifiedBy>Mike Casey</cp:lastModifiedBy>
  <cp:revision>218</cp:revision>
  <cp:lastPrinted>2015-01-14T17:46:31Z</cp:lastPrinted>
  <dcterms:created xsi:type="dcterms:W3CDTF">2013-09-13T19:50:08Z</dcterms:created>
  <dcterms:modified xsi:type="dcterms:W3CDTF">2016-05-13T20:27:02Z</dcterms:modified>
</cp:coreProperties>
</file>